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96" r:id="rId4"/>
    <p:sldId id="293" r:id="rId5"/>
    <p:sldId id="289" r:id="rId6"/>
    <p:sldId id="290" r:id="rId7"/>
    <p:sldId id="267" r:id="rId8"/>
    <p:sldId id="291" r:id="rId9"/>
    <p:sldId id="287" r:id="rId10"/>
    <p:sldId id="313" r:id="rId11"/>
    <p:sldId id="300" r:id="rId12"/>
    <p:sldId id="312" r:id="rId13"/>
    <p:sldId id="298" r:id="rId14"/>
    <p:sldId id="308" r:id="rId15"/>
    <p:sldId id="301" r:id="rId16"/>
    <p:sldId id="297" r:id="rId17"/>
    <p:sldId id="306" r:id="rId18"/>
    <p:sldId id="305" r:id="rId19"/>
    <p:sldId id="302" r:id="rId20"/>
    <p:sldId id="309" r:id="rId21"/>
    <p:sldId id="310" r:id="rId22"/>
    <p:sldId id="311" r:id="rId23"/>
    <p:sldId id="303" r:id="rId24"/>
    <p:sldId id="304" r:id="rId25"/>
  </p:sldIdLst>
  <p:sldSz cx="12192000" cy="6858000"/>
  <p:notesSz cx="6877050" cy="96567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44B8B-4AE7-4D1E-99AD-1E0587637955}" v="36" dt="2021-04-26T14:13:20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zo Miyamura" userId="88d07a466f8df87f" providerId="LiveId" clId="{AD044B8B-4AE7-4D1E-99AD-1E0587637955}"/>
    <pc:docChg chg="custSel addSld delSld modSld sldOrd">
      <pc:chgData name="Enzo Miyamura" userId="88d07a466f8df87f" providerId="LiveId" clId="{AD044B8B-4AE7-4D1E-99AD-1E0587637955}" dt="2021-04-27T18:26:45.462" v="1605" actId="20577"/>
      <pc:docMkLst>
        <pc:docMk/>
      </pc:docMkLst>
      <pc:sldChg chg="ord">
        <pc:chgData name="Enzo Miyamura" userId="88d07a466f8df87f" providerId="LiveId" clId="{AD044B8B-4AE7-4D1E-99AD-1E0587637955}" dt="2021-04-27T18:23:29.690" v="1585"/>
        <pc:sldMkLst>
          <pc:docMk/>
          <pc:sldMk cId="2137793375" sldId="287"/>
        </pc:sldMkLst>
      </pc:sldChg>
      <pc:sldChg chg="ord">
        <pc:chgData name="Enzo Miyamura" userId="88d07a466f8df87f" providerId="LiveId" clId="{AD044B8B-4AE7-4D1E-99AD-1E0587637955}" dt="2021-04-27T18:23:52.610" v="1589"/>
        <pc:sldMkLst>
          <pc:docMk/>
          <pc:sldMk cId="1188631874" sldId="292"/>
        </pc:sldMkLst>
      </pc:sldChg>
      <pc:sldChg chg="modSp mod ord">
        <pc:chgData name="Enzo Miyamura" userId="88d07a466f8df87f" providerId="LiveId" clId="{AD044B8B-4AE7-4D1E-99AD-1E0587637955}" dt="2021-04-27T18:23:00.957" v="1579"/>
        <pc:sldMkLst>
          <pc:docMk/>
          <pc:sldMk cId="2122986716" sldId="293"/>
        </pc:sldMkLst>
        <pc:spChg chg="mod">
          <ac:chgData name="Enzo Miyamura" userId="88d07a466f8df87f" providerId="LiveId" clId="{AD044B8B-4AE7-4D1E-99AD-1E0587637955}" dt="2021-04-26T12:51:09.305" v="907" actId="1076"/>
          <ac:spMkLst>
            <pc:docMk/>
            <pc:sldMk cId="2122986716" sldId="293"/>
            <ac:spMk id="11" creationId="{5C38AC22-37CF-47BD-B4C0-EDF2177492E0}"/>
          </ac:spMkLst>
        </pc:spChg>
      </pc:sldChg>
      <pc:sldChg chg="modSp mod ord">
        <pc:chgData name="Enzo Miyamura" userId="88d07a466f8df87f" providerId="LiveId" clId="{AD044B8B-4AE7-4D1E-99AD-1E0587637955}" dt="2021-04-27T18:23:59.634" v="1591"/>
        <pc:sldMkLst>
          <pc:docMk/>
          <pc:sldMk cId="1025957211" sldId="296"/>
        </pc:sldMkLst>
        <pc:spChg chg="mod">
          <ac:chgData name="Enzo Miyamura" userId="88d07a466f8df87f" providerId="LiveId" clId="{AD044B8B-4AE7-4D1E-99AD-1E0587637955}" dt="2021-04-26T12:50:52.379" v="904" actId="1076"/>
          <ac:spMkLst>
            <pc:docMk/>
            <pc:sldMk cId="1025957211" sldId="296"/>
            <ac:spMk id="2" creationId="{86F529BC-1CB7-4036-BD31-DD30143C1606}"/>
          </ac:spMkLst>
        </pc:spChg>
      </pc:sldChg>
      <pc:sldChg chg="modSp mod">
        <pc:chgData name="Enzo Miyamura" userId="88d07a466f8df87f" providerId="LiveId" clId="{AD044B8B-4AE7-4D1E-99AD-1E0587637955}" dt="2021-04-27T18:26:45.462" v="1605" actId="20577"/>
        <pc:sldMkLst>
          <pc:docMk/>
          <pc:sldMk cId="1574234775" sldId="297"/>
        </pc:sldMkLst>
        <pc:spChg chg="mod">
          <ac:chgData name="Enzo Miyamura" userId="88d07a466f8df87f" providerId="LiveId" clId="{AD044B8B-4AE7-4D1E-99AD-1E0587637955}" dt="2021-04-27T18:26:45.462" v="1605" actId="20577"/>
          <ac:spMkLst>
            <pc:docMk/>
            <pc:sldMk cId="1574234775" sldId="297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40:12.569" v="860" actId="1076"/>
          <ac:spMkLst>
            <pc:docMk/>
            <pc:sldMk cId="1574234775" sldId="297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39:59.293" v="857" actId="14100"/>
          <ac:spMkLst>
            <pc:docMk/>
            <pc:sldMk cId="1574234775" sldId="297"/>
            <ac:spMk id="11" creationId="{F99A7209-F26A-45CE-8969-42935667380C}"/>
          </ac:spMkLst>
        </pc:spChg>
        <pc:picChg chg="mod">
          <ac:chgData name="Enzo Miyamura" userId="88d07a466f8df87f" providerId="LiveId" clId="{AD044B8B-4AE7-4D1E-99AD-1E0587637955}" dt="2021-04-26T12:40:03.617" v="858" actId="1076"/>
          <ac:picMkLst>
            <pc:docMk/>
            <pc:sldMk cId="1574234775" sldId="297"/>
            <ac:picMk id="10" creationId="{DC3DD23A-90FA-4753-A4C7-E052D35DD490}"/>
          </ac:picMkLst>
        </pc:picChg>
      </pc:sldChg>
      <pc:sldChg chg="modSp mod">
        <pc:chgData name="Enzo Miyamura" userId="88d07a466f8df87f" providerId="LiveId" clId="{AD044B8B-4AE7-4D1E-99AD-1E0587637955}" dt="2021-04-26T12:41:17.221" v="869" actId="14100"/>
        <pc:sldMkLst>
          <pc:docMk/>
          <pc:sldMk cId="865461809" sldId="298"/>
        </pc:sldMkLst>
        <pc:spChg chg="mod">
          <ac:chgData name="Enzo Miyamura" userId="88d07a466f8df87f" providerId="LiveId" clId="{AD044B8B-4AE7-4D1E-99AD-1E0587637955}" dt="2021-04-26T12:41:13.932" v="868" actId="14100"/>
          <ac:spMkLst>
            <pc:docMk/>
            <pc:sldMk cId="865461809" sldId="298"/>
            <ac:spMk id="2" creationId="{8FFD14FF-9FD8-417E-91E7-32A563A90261}"/>
          </ac:spMkLst>
        </pc:spChg>
        <pc:spChg chg="mod">
          <ac:chgData name="Enzo Miyamura" userId="88d07a466f8df87f" providerId="LiveId" clId="{AD044B8B-4AE7-4D1E-99AD-1E0587637955}" dt="2021-04-26T12:40:57.127" v="866" actId="255"/>
          <ac:spMkLst>
            <pc:docMk/>
            <pc:sldMk cId="865461809" sldId="298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41:17.221" v="869" actId="14100"/>
          <ac:spMkLst>
            <pc:docMk/>
            <pc:sldMk cId="865461809" sldId="298"/>
            <ac:spMk id="8" creationId="{5C1084F9-0A2F-402D-B235-88B3D96BB7E6}"/>
          </ac:spMkLst>
        </pc:spChg>
      </pc:sldChg>
      <pc:sldChg chg="modSp mod">
        <pc:chgData name="Enzo Miyamura" userId="88d07a466f8df87f" providerId="LiveId" clId="{AD044B8B-4AE7-4D1E-99AD-1E0587637955}" dt="2021-04-27T12:21:30.569" v="1575" actId="20577"/>
        <pc:sldMkLst>
          <pc:docMk/>
          <pc:sldMk cId="3096371574" sldId="301"/>
        </pc:sldMkLst>
        <pc:spChg chg="mod">
          <ac:chgData name="Enzo Miyamura" userId="88d07a466f8df87f" providerId="LiveId" clId="{AD044B8B-4AE7-4D1E-99AD-1E0587637955}" dt="2021-04-27T12:21:30.569" v="1575" actId="20577"/>
          <ac:spMkLst>
            <pc:docMk/>
            <pc:sldMk cId="3096371574" sldId="301"/>
            <ac:spMk id="2" creationId="{8FFD14FF-9FD8-417E-91E7-32A563A90261}"/>
          </ac:spMkLst>
        </pc:spChg>
        <pc:spChg chg="mod">
          <ac:chgData name="Enzo Miyamura" userId="88d07a466f8df87f" providerId="LiveId" clId="{AD044B8B-4AE7-4D1E-99AD-1E0587637955}" dt="2021-04-26T12:39:32.624" v="853" actId="20577"/>
          <ac:spMkLst>
            <pc:docMk/>
            <pc:sldMk cId="3096371574" sldId="301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41:39.721" v="870" actId="20577"/>
          <ac:spMkLst>
            <pc:docMk/>
            <pc:sldMk cId="3096371574" sldId="301"/>
            <ac:spMk id="4" creationId="{96356389-36F7-46E6-B1DB-84FAFCEA47AB}"/>
          </ac:spMkLst>
        </pc:spChg>
        <pc:spChg chg="mod">
          <ac:chgData name="Enzo Miyamura" userId="88d07a466f8df87f" providerId="LiveId" clId="{AD044B8B-4AE7-4D1E-99AD-1E0587637955}" dt="2021-04-26T12:40:25.382" v="862" actId="255"/>
          <ac:spMkLst>
            <pc:docMk/>
            <pc:sldMk cId="3096371574" sldId="301"/>
            <ac:spMk id="9" creationId="{7C7B7228-878F-4EC5-8B6F-C79A921B7CE4}"/>
          </ac:spMkLst>
        </pc:spChg>
        <pc:cxnChg chg="mod">
          <ac:chgData name="Enzo Miyamura" userId="88d07a466f8df87f" providerId="LiveId" clId="{AD044B8B-4AE7-4D1E-99AD-1E0587637955}" dt="2021-04-26T12:40:32.825" v="863" actId="1076"/>
          <ac:cxnSpMkLst>
            <pc:docMk/>
            <pc:sldMk cId="3096371574" sldId="301"/>
            <ac:cxnSpMk id="11" creationId="{0A8A8CE2-210E-4417-951A-F35415AAE3B6}"/>
          </ac:cxnSpMkLst>
        </pc:cxnChg>
        <pc:cxnChg chg="mod">
          <ac:chgData name="Enzo Miyamura" userId="88d07a466f8df87f" providerId="LiveId" clId="{AD044B8B-4AE7-4D1E-99AD-1E0587637955}" dt="2021-04-26T12:40:37.659" v="864" actId="1076"/>
          <ac:cxnSpMkLst>
            <pc:docMk/>
            <pc:sldMk cId="3096371574" sldId="301"/>
            <ac:cxnSpMk id="12" creationId="{F379617D-BF1B-4367-AD42-33DF28C748E8}"/>
          </ac:cxnSpMkLst>
        </pc:cxnChg>
      </pc:sldChg>
      <pc:sldChg chg="addSp modSp mod">
        <pc:chgData name="Enzo Miyamura" userId="88d07a466f8df87f" providerId="LiveId" clId="{AD044B8B-4AE7-4D1E-99AD-1E0587637955}" dt="2021-04-26T12:39:37.762" v="855" actId="20577"/>
        <pc:sldMkLst>
          <pc:docMk/>
          <pc:sldMk cId="46397130" sldId="302"/>
        </pc:sldMkLst>
        <pc:spChg chg="mod">
          <ac:chgData name="Enzo Miyamura" userId="88d07a466f8df87f" providerId="LiveId" clId="{AD044B8B-4AE7-4D1E-99AD-1E0587637955}" dt="2021-04-26T12:39:37.762" v="855" actId="20577"/>
          <ac:spMkLst>
            <pc:docMk/>
            <pc:sldMk cId="46397130" sldId="302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2:30:19.242" v="758" actId="6549"/>
          <ac:spMkLst>
            <pc:docMk/>
            <pc:sldMk cId="46397130" sldId="302"/>
            <ac:spMk id="16" creationId="{EC8FE877-4395-4E8A-85E7-B004C7B33B48}"/>
          </ac:spMkLst>
        </pc:spChg>
        <pc:picChg chg="add mod">
          <ac:chgData name="Enzo Miyamura" userId="88d07a466f8df87f" providerId="LiveId" clId="{AD044B8B-4AE7-4D1E-99AD-1E0587637955}" dt="2021-04-26T12:30:35.385" v="761" actId="1076"/>
          <ac:picMkLst>
            <pc:docMk/>
            <pc:sldMk cId="46397130" sldId="302"/>
            <ac:picMk id="17" creationId="{95D21AA6-3140-4816-9078-C0B6C0553C59}"/>
          </ac:picMkLst>
        </pc:picChg>
      </pc:sldChg>
      <pc:sldChg chg="addSp delSp modSp mod">
        <pc:chgData name="Enzo Miyamura" userId="88d07a466f8df87f" providerId="LiveId" clId="{AD044B8B-4AE7-4D1E-99AD-1E0587637955}" dt="2021-04-26T12:37:40.120" v="819" actId="1076"/>
        <pc:sldMkLst>
          <pc:docMk/>
          <pc:sldMk cId="4208524538" sldId="303"/>
        </pc:sldMkLst>
        <pc:spChg chg="add mod">
          <ac:chgData name="Enzo Miyamura" userId="88d07a466f8df87f" providerId="LiveId" clId="{AD044B8B-4AE7-4D1E-99AD-1E0587637955}" dt="2021-04-26T12:37:00.020" v="812" actId="14100"/>
          <ac:spMkLst>
            <pc:docMk/>
            <pc:sldMk cId="4208524538" sldId="303"/>
            <ac:spMk id="2" creationId="{C197E7D6-54B7-4C63-A287-B4F89F70D4EF}"/>
          </ac:spMkLst>
        </pc:spChg>
        <pc:spChg chg="del mod">
          <ac:chgData name="Enzo Miyamura" userId="88d07a466f8df87f" providerId="LiveId" clId="{AD044B8B-4AE7-4D1E-99AD-1E0587637955}" dt="2021-04-26T12:21:11.977" v="437" actId="478"/>
          <ac:spMkLst>
            <pc:docMk/>
            <pc:sldMk cId="4208524538" sldId="303"/>
            <ac:spMk id="6" creationId="{49D086B4-3965-4E7B-A771-F532BD3EE0B3}"/>
          </ac:spMkLst>
        </pc:spChg>
        <pc:spChg chg="add mod">
          <ac:chgData name="Enzo Miyamura" userId="88d07a466f8df87f" providerId="LiveId" clId="{AD044B8B-4AE7-4D1E-99AD-1E0587637955}" dt="2021-04-26T12:37:40.120" v="819" actId="1076"/>
          <ac:spMkLst>
            <pc:docMk/>
            <pc:sldMk cId="4208524538" sldId="303"/>
            <ac:spMk id="8" creationId="{67B0DF7E-1AF7-45C2-88D8-DB9BC63F8322}"/>
          </ac:spMkLst>
        </pc:spChg>
        <pc:spChg chg="add mod">
          <ac:chgData name="Enzo Miyamura" userId="88d07a466f8df87f" providerId="LiveId" clId="{AD044B8B-4AE7-4D1E-99AD-1E0587637955}" dt="2021-04-26T12:37:06.129" v="813" actId="1076"/>
          <ac:spMkLst>
            <pc:docMk/>
            <pc:sldMk cId="4208524538" sldId="303"/>
            <ac:spMk id="9" creationId="{9D0FC5C3-2B13-4A4A-9086-F277E2EA895F}"/>
          </ac:spMkLst>
        </pc:spChg>
        <pc:spChg chg="add mod">
          <ac:chgData name="Enzo Miyamura" userId="88d07a466f8df87f" providerId="LiveId" clId="{AD044B8B-4AE7-4D1E-99AD-1E0587637955}" dt="2021-04-26T12:36:48.601" v="807" actId="1076"/>
          <ac:spMkLst>
            <pc:docMk/>
            <pc:sldMk cId="4208524538" sldId="303"/>
            <ac:spMk id="10" creationId="{E04975F1-8A52-46C8-A848-2613BADDF28D}"/>
          </ac:spMkLst>
        </pc:spChg>
        <pc:spChg chg="mod">
          <ac:chgData name="Enzo Miyamura" userId="88d07a466f8df87f" providerId="LiveId" clId="{AD044B8B-4AE7-4D1E-99AD-1E0587637955}" dt="2021-04-26T12:37:20.181" v="815" actId="403"/>
          <ac:spMkLst>
            <pc:docMk/>
            <pc:sldMk cId="4208524538" sldId="303"/>
            <ac:spMk id="11" creationId="{F99A7209-F26A-45CE-8969-42935667380C}"/>
          </ac:spMkLst>
        </pc:spChg>
        <pc:picChg chg="add mod">
          <ac:chgData name="Enzo Miyamura" userId="88d07a466f8df87f" providerId="LiveId" clId="{AD044B8B-4AE7-4D1E-99AD-1E0587637955}" dt="2021-04-26T12:37:32.369" v="816" actId="1076"/>
          <ac:picMkLst>
            <pc:docMk/>
            <pc:sldMk cId="4208524538" sldId="303"/>
            <ac:picMk id="3074" creationId="{398AD18D-0D33-4103-A8B9-9384C6AE2DBC}"/>
          </ac:picMkLst>
        </pc:picChg>
        <pc:picChg chg="add mod">
          <ac:chgData name="Enzo Miyamura" userId="88d07a466f8df87f" providerId="LiveId" clId="{AD044B8B-4AE7-4D1E-99AD-1E0587637955}" dt="2021-04-26T12:36:44.153" v="806" actId="1076"/>
          <ac:picMkLst>
            <pc:docMk/>
            <pc:sldMk cId="4208524538" sldId="303"/>
            <ac:picMk id="3076" creationId="{DF526FAD-FC58-444A-9655-E8052B354337}"/>
          </ac:picMkLst>
        </pc:picChg>
        <pc:picChg chg="add mod">
          <ac:chgData name="Enzo Miyamura" userId="88d07a466f8df87f" providerId="LiveId" clId="{AD044B8B-4AE7-4D1E-99AD-1E0587637955}" dt="2021-04-26T12:36:40.553" v="805" actId="1076"/>
          <ac:picMkLst>
            <pc:docMk/>
            <pc:sldMk cId="4208524538" sldId="303"/>
            <ac:picMk id="3078" creationId="{BE77DE38-A8DE-4E0A-B847-4EBB2092A22F}"/>
          </ac:picMkLst>
        </pc:picChg>
      </pc:sldChg>
      <pc:sldChg chg="del">
        <pc:chgData name="Enzo Miyamura" userId="88d07a466f8df87f" providerId="LiveId" clId="{AD044B8B-4AE7-4D1E-99AD-1E0587637955}" dt="2021-04-26T12:30:41.878" v="762" actId="2696"/>
        <pc:sldMkLst>
          <pc:docMk/>
          <pc:sldMk cId="1259474003" sldId="304"/>
        </pc:sldMkLst>
      </pc:sldChg>
      <pc:sldChg chg="addSp delSp modSp add mod">
        <pc:chgData name="Enzo Miyamura" userId="88d07a466f8df87f" providerId="LiveId" clId="{AD044B8B-4AE7-4D1E-99AD-1E0587637955}" dt="2021-04-26T12:50:27.778" v="903" actId="1076"/>
        <pc:sldMkLst>
          <pc:docMk/>
          <pc:sldMk cId="3792043621" sldId="304"/>
        </pc:sldMkLst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2" creationId="{C197E7D6-54B7-4C63-A287-B4F89F70D4EF}"/>
          </ac:spMkLst>
        </pc:spChg>
        <pc:spChg chg="del">
          <ac:chgData name="Enzo Miyamura" userId="88d07a466f8df87f" providerId="LiveId" clId="{AD044B8B-4AE7-4D1E-99AD-1E0587637955}" dt="2021-04-26T12:42:32.519" v="872" actId="478"/>
          <ac:spMkLst>
            <pc:docMk/>
            <pc:sldMk cId="3792043621" sldId="304"/>
            <ac:spMk id="3" creationId="{EEB7BF43-8AA8-4BDA-8B2D-7376291FB409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8" creationId="{67B0DF7E-1AF7-45C2-88D8-DB9BC63F8322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9" creationId="{9D0FC5C3-2B13-4A4A-9086-F277E2EA895F}"/>
          </ac:spMkLst>
        </pc:spChg>
        <pc:spChg chg="del">
          <ac:chgData name="Enzo Miyamura" userId="88d07a466f8df87f" providerId="LiveId" clId="{AD044B8B-4AE7-4D1E-99AD-1E0587637955}" dt="2021-04-26T12:42:43.431" v="875" actId="478"/>
          <ac:spMkLst>
            <pc:docMk/>
            <pc:sldMk cId="3792043621" sldId="304"/>
            <ac:spMk id="10" creationId="{E04975F1-8A52-46C8-A848-2613BADDF28D}"/>
          </ac:spMkLst>
        </pc:spChg>
        <pc:spChg chg="del">
          <ac:chgData name="Enzo Miyamura" userId="88d07a466f8df87f" providerId="LiveId" clId="{AD044B8B-4AE7-4D1E-99AD-1E0587637955}" dt="2021-04-26T12:42:41.823" v="874" actId="478"/>
          <ac:spMkLst>
            <pc:docMk/>
            <pc:sldMk cId="3792043621" sldId="304"/>
            <ac:spMk id="11" creationId="{F99A7209-F26A-45CE-8969-42935667380C}"/>
          </ac:spMkLst>
        </pc:spChg>
        <pc:spChg chg="add del mod">
          <ac:chgData name="Enzo Miyamura" userId="88d07a466f8df87f" providerId="LiveId" clId="{AD044B8B-4AE7-4D1E-99AD-1E0587637955}" dt="2021-04-26T12:50:23.581" v="902" actId="478"/>
          <ac:spMkLst>
            <pc:docMk/>
            <pc:sldMk cId="3792043621" sldId="304"/>
            <ac:spMk id="15" creationId="{28499707-9CF2-44B3-B0BC-8D1E8679C1EA}"/>
          </ac:spMkLst>
        </pc:spChg>
        <pc:picChg chg="del mod">
          <ac:chgData name="Enzo Miyamura" userId="88d07a466f8df87f" providerId="LiveId" clId="{AD044B8B-4AE7-4D1E-99AD-1E0587637955}" dt="2021-04-26T12:45:56.624" v="884" actId="478"/>
          <ac:picMkLst>
            <pc:docMk/>
            <pc:sldMk cId="3792043621" sldId="304"/>
            <ac:picMk id="5" creationId="{04AEFB32-FEE9-42D7-A04E-053FDF25DB23}"/>
          </ac:picMkLst>
        </pc:picChg>
        <pc:picChg chg="add mod">
          <ac:chgData name="Enzo Miyamura" userId="88d07a466f8df87f" providerId="LiveId" clId="{AD044B8B-4AE7-4D1E-99AD-1E0587637955}" dt="2021-04-26T12:50:27.778" v="903" actId="1076"/>
          <ac:picMkLst>
            <pc:docMk/>
            <pc:sldMk cId="3792043621" sldId="304"/>
            <ac:picMk id="6" creationId="{D2B16EC8-DFAD-46CA-87EB-3E00D897FF1C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4" creationId="{398AD18D-0D33-4103-A8B9-9384C6AE2DBC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6" creationId="{DF526FAD-FC58-444A-9655-E8052B354337}"/>
          </ac:picMkLst>
        </pc:picChg>
        <pc:picChg chg="del">
          <ac:chgData name="Enzo Miyamura" userId="88d07a466f8df87f" providerId="LiveId" clId="{AD044B8B-4AE7-4D1E-99AD-1E0587637955}" dt="2021-04-26T12:42:41.823" v="874" actId="478"/>
          <ac:picMkLst>
            <pc:docMk/>
            <pc:sldMk cId="3792043621" sldId="304"/>
            <ac:picMk id="3078" creationId="{BE77DE38-A8DE-4E0A-B847-4EBB2092A22F}"/>
          </ac:picMkLst>
        </pc:picChg>
        <pc:cxnChg chg="del">
          <ac:chgData name="Enzo Miyamura" userId="88d07a466f8df87f" providerId="LiveId" clId="{AD044B8B-4AE7-4D1E-99AD-1E0587637955}" dt="2021-04-26T12:42:33.530" v="873" actId="478"/>
          <ac:cxnSpMkLst>
            <pc:docMk/>
            <pc:sldMk cId="3792043621" sldId="304"/>
            <ac:cxnSpMk id="7" creationId="{4B0459D2-FF33-4F81-99DD-49A5238BC2C8}"/>
          </ac:cxnSpMkLst>
        </pc:cxnChg>
      </pc:sldChg>
      <pc:sldChg chg="addSp delSp modSp add mod">
        <pc:chgData name="Enzo Miyamura" userId="88d07a466f8df87f" providerId="LiveId" clId="{AD044B8B-4AE7-4D1E-99AD-1E0587637955}" dt="2021-04-26T14:22:22.425" v="1560" actId="1076"/>
        <pc:sldMkLst>
          <pc:docMk/>
          <pc:sldMk cId="1857754547" sldId="305"/>
        </pc:sldMkLst>
        <pc:spChg chg="add mod">
          <ac:chgData name="Enzo Miyamura" userId="88d07a466f8df87f" providerId="LiveId" clId="{AD044B8B-4AE7-4D1E-99AD-1E0587637955}" dt="2021-04-26T14:22:19.970" v="1559" actId="14100"/>
          <ac:spMkLst>
            <pc:docMk/>
            <pc:sldMk cId="1857754547" sldId="305"/>
            <ac:spMk id="2" creationId="{6CBAB669-0152-4989-BDD7-900A995E40BE}"/>
          </ac:spMkLst>
        </pc:spChg>
        <pc:spChg chg="mod">
          <ac:chgData name="Enzo Miyamura" userId="88d07a466f8df87f" providerId="LiveId" clId="{AD044B8B-4AE7-4D1E-99AD-1E0587637955}" dt="2021-04-26T13:16:01.822" v="929" actId="20577"/>
          <ac:spMkLst>
            <pc:docMk/>
            <pc:sldMk cId="1857754547" sldId="305"/>
            <ac:spMk id="3" creationId="{EEB7BF43-8AA8-4BDA-8B2D-7376291FB409}"/>
          </ac:spMkLst>
        </pc:spChg>
        <pc:spChg chg="mod">
          <ac:chgData name="Enzo Miyamura" userId="88d07a466f8df87f" providerId="LiveId" clId="{AD044B8B-4AE7-4D1E-99AD-1E0587637955}" dt="2021-04-26T13:20:00.339" v="1177" actId="1076"/>
          <ac:spMkLst>
            <pc:docMk/>
            <pc:sldMk cId="1857754547" sldId="305"/>
            <ac:spMk id="4" creationId="{96356389-36F7-46E6-B1DB-84FAFCEA47AB}"/>
          </ac:spMkLst>
        </pc:spChg>
        <pc:spChg chg="add mod">
          <ac:chgData name="Enzo Miyamura" userId="88d07a466f8df87f" providerId="LiveId" clId="{AD044B8B-4AE7-4D1E-99AD-1E0587637955}" dt="2021-04-26T14:22:22.425" v="1560" actId="1076"/>
          <ac:spMkLst>
            <pc:docMk/>
            <pc:sldMk cId="1857754547" sldId="305"/>
            <ac:spMk id="6" creationId="{B204907B-7293-46B6-A1FA-D0E00023EA13}"/>
          </ac:spMkLst>
        </pc:spChg>
        <pc:spChg chg="add mod">
          <ac:chgData name="Enzo Miyamura" userId="88d07a466f8df87f" providerId="LiveId" clId="{AD044B8B-4AE7-4D1E-99AD-1E0587637955}" dt="2021-04-26T14:21:38.833" v="1550" actId="1076"/>
          <ac:spMkLst>
            <pc:docMk/>
            <pc:sldMk cId="1857754547" sldId="305"/>
            <ac:spMk id="9" creationId="{12BDE0E4-EAEB-40D3-88AD-85E499A4CD6E}"/>
          </ac:spMkLst>
        </pc:spChg>
        <pc:spChg chg="mod">
          <ac:chgData name="Enzo Miyamura" userId="88d07a466f8df87f" providerId="LiveId" clId="{AD044B8B-4AE7-4D1E-99AD-1E0587637955}" dt="2021-04-26T13:17:06.534" v="1084" actId="14100"/>
          <ac:spMkLst>
            <pc:docMk/>
            <pc:sldMk cId="1857754547" sldId="305"/>
            <ac:spMk id="11" creationId="{F99A7209-F26A-45CE-8969-42935667380C}"/>
          </ac:spMkLst>
        </pc:spChg>
        <pc:picChg chg="del">
          <ac:chgData name="Enzo Miyamura" userId="88d07a466f8df87f" providerId="LiveId" clId="{AD044B8B-4AE7-4D1E-99AD-1E0587637955}" dt="2021-04-26T13:17:09.984" v="1085" actId="478"/>
          <ac:picMkLst>
            <pc:docMk/>
            <pc:sldMk cId="1857754547" sldId="305"/>
            <ac:picMk id="10" creationId="{DC3DD23A-90FA-4753-A4C7-E052D35DD49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BBD5D9-DEC1-4002-99EC-0879845F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A090030-61C1-41D6-81C4-5191F56DA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664951C-FA07-43AD-878A-5BA0D6F1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933344B-8B2E-4675-BFF5-88A8F63F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C77399B-CB9C-466E-80AF-94452FCB7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9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50566E-1C47-44D5-BB8D-0437A067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8B753A35-34F1-478B-BA1F-ED0098B3B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F652237A-D448-4E5D-AA14-B94F1C9D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54C5CEF-9A7A-457A-84A2-25D771503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724D513-5317-45FA-B8D6-1A95C17F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4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C80694D-741E-47D8-9857-D1DDB7D4E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7695D92C-0EE3-42F0-9B45-9EDD79D69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EE5BD40-7E5A-45DE-9CA0-11B17186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CA9B673-E30A-44BD-85B3-E08A782B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921E823A-E7CD-435B-BEFD-3BDD1AC2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86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D3CCFA-C383-4D89-9034-16A47A16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DCDB70C-7A7A-49E3-AB88-4BDAC7F4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645F56A-6598-43BE-AF28-F362377E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3BE1067-8D30-4FD7-8357-06925BE7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6DF66780-5A45-4D7F-9F2C-7BC967FB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50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4363BE5-432E-46C0-B75A-D3132FB7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32BB8D2-6B61-4DA7-99E8-C4471576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E219415-A3E2-43CD-9D18-F19E9B29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314A9CD1-AC33-4BEE-8858-817CD362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0A0C9D0B-FC4A-4A65-A48B-F8091449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623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87FC79-3214-44C6-8DDD-D12E5CE1A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96C82A55-A65B-4F6F-9F2F-742E8EEC2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DBE1F6D5-8149-412B-9E61-BA5BF7203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419097BD-C681-4712-9141-39931B8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AC7D8A7-A825-40FC-BCD6-13171A1E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C390DCB0-79AD-40AC-8E02-FBD7C561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14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6F0CD0-8784-43CA-9288-E0474B610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9B5000B-FC63-40D9-9281-39C679FB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B58DC225-AD03-42B9-9127-F07CA789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6399B3A-2618-4B57-A52C-85A84BB25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93DC930-54DE-4829-9C35-4295FAA65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0561ADC3-BE4D-4964-9F5C-2CADA945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1FE71681-A1C2-41B1-84DB-76311253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AA7D62A5-1620-470C-9BB4-B92C1413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00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E1588C-F5E9-4021-A8DA-1793A839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3AB10248-664E-4340-AF7A-AB36D807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721A80FB-3340-48CE-8D06-A3823E5D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7BA95609-3A87-4D4B-870F-6C193E4B9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850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10E0234E-0D8E-4C4A-AA99-F356E719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43BDA53A-CB6B-48CD-9BB3-20D080AE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A1A2BEC5-71EC-4A39-B8F0-984C7382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76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3DA4ED-13A3-46DD-988A-7A15C219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AB9C5D7-A3BA-4E0A-8C54-9767D6306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6315B8E-E7F9-4FB6-A059-0A223AEA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857E4C39-6DFD-4752-B24A-9973578F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C1E8699B-90D2-4BCA-BD68-10E14D3E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7FA310D-FB2E-44BF-B44C-182A6368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46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086B063-A610-4546-8796-E24D1B372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EDA979AA-AB67-4081-B7B2-1B8AC00F4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60BFD01-E6E3-4A08-9E46-E6F0AC49F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E2E408D-CF29-4F83-8B99-28F0F30DB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69EA251-CC9F-41B3-B3B9-41141F1A9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0EE79975-2B3E-4FA4-B65A-284543008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33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1B2B5F84-9F98-4CC7-953D-10A468CD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E00FCA7F-83AD-4DA2-AAB5-1B2258379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7B8788F5-44F8-4B62-8501-53BEBB094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EC50E-46A8-407D-A42A-B62F08032AEB}" type="datetimeFigureOut">
              <a:rPr lang="pt-BR" smtClean="0"/>
              <a:t>21/06/2022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7E8C787F-2893-419A-B235-4A151ABDE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AA5326CF-27BA-45EC-882B-1C0CA54B5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5B181-ADA9-4C37-B311-86CA6635EC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45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635" y="2067345"/>
            <a:ext cx="7730504" cy="2075614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>Fonte de recursos </a:t>
            </a:r>
            <a:r>
              <a:rPr lang="pt-BR" sz="3200" b="1" dirty="0" smtClean="0">
                <a:solidFill>
                  <a:schemeClr val="tx2"/>
                </a:solidFill>
                <a:latin typeface="Arial Nova" panose="020B0504020202020204" pitchFamily="34" charset="0"/>
              </a:rPr>
              <a:t>– pauta 1</a:t>
            </a: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>
                    <a:alpha val="28000"/>
                  </a:schemeClr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Apresentação das </a:t>
            </a:r>
            <a:r>
              <a:rPr lang="pt-BR" sz="3200" b="1" dirty="0" smtClean="0">
                <a:solidFill>
                  <a:schemeClr val="tx2">
                    <a:alpha val="28000"/>
                  </a:schemeClr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atividades – pauta 2</a:t>
            </a: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6" y="95602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B8DA628-4FD0-498D-B434-C3A9CA59BB60}"/>
              </a:ext>
            </a:extLst>
          </p:cNvPr>
          <p:cNvSpPr txBox="1"/>
          <p:nvPr/>
        </p:nvSpPr>
        <p:spPr>
          <a:xfrm>
            <a:off x="5201478" y="5072557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Exercício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930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747" y="2131110"/>
            <a:ext cx="7730504" cy="2075614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latin typeface="Arial Nova" panose="020B0504020202020204" pitchFamily="34" charset="0"/>
              </a:rPr>
              <a:t>Votação para aprovação</a:t>
            </a:r>
            <a:r>
              <a:rPr lang="pt-BR" sz="3200" b="1" dirty="0" smtClean="0">
                <a:solidFill>
                  <a:schemeClr val="tx2"/>
                </a:solidFill>
                <a:latin typeface="Arial Nova" panose="020B0504020202020204" pitchFamily="34" charset="0"/>
              </a:rPr>
              <a:t> </a:t>
            </a: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6" y="95602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59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747" y="2131110"/>
            <a:ext cx="7730504" cy="2075614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Apresentação das </a:t>
            </a: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atividades</a:t>
            </a:r>
            <a:b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P</a:t>
            </a: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auta 2</a:t>
            </a: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76" y="95602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7B8DA628-4FD0-498D-B434-C3A9CA59BB60}"/>
              </a:ext>
            </a:extLst>
          </p:cNvPr>
          <p:cNvSpPr txBox="1"/>
          <p:nvPr/>
        </p:nvSpPr>
        <p:spPr>
          <a:xfrm>
            <a:off x="5201477" y="4403917"/>
            <a:ext cx="178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Exercício</a:t>
            </a:r>
          </a:p>
          <a:p>
            <a:pPr algn="ctr"/>
            <a:r>
              <a:rPr lang="pt-BR" sz="2400" b="1" dirty="0">
                <a:solidFill>
                  <a:schemeClr val="tx2"/>
                </a:solidFill>
                <a:latin typeface="Arial Nova" panose="020B05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80242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82AE54-3B71-4246-8D2B-164ABC4B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0747" y="2131109"/>
            <a:ext cx="7730504" cy="4372721"/>
          </a:xfrm>
          <a:noFill/>
          <a:effectLst>
            <a:softEdge rad="317500"/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effectLst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ALTERAÇÕES </a:t>
            </a: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ADMINISTRATIVAS</a:t>
            </a:r>
            <a:b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Saídas:</a:t>
            </a:r>
            <a:b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 Enzo Miyamura e Kelly Graça</a:t>
            </a:r>
            <a:b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Contratação: </a:t>
            </a:r>
            <a:b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glow>
                    <a:schemeClr val="accent1"/>
                  </a:glow>
                  <a:outerShdw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Nova" panose="020B0504020202020204" pitchFamily="34" charset="0"/>
              </a:rPr>
              <a:t>Assessoria imprensa - Sabrina Coelho</a:t>
            </a:r>
            <a: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  <a:t/>
            </a:r>
            <a:br>
              <a:rPr lang="pt-BR" sz="3200" b="1" dirty="0">
                <a:solidFill>
                  <a:schemeClr val="tx2"/>
                </a:solidFill>
                <a:latin typeface="Arial Nova" panose="020B0504020202020204" pitchFamily="34" charset="0"/>
              </a:rPr>
            </a:br>
            <a:endParaRPr lang="pt-BR" sz="3200" b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20" y="316043"/>
            <a:ext cx="913357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821635" y="126527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887895" y="405445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Torneios FPCG – Aberto dos Clubes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34470"/>
            <a:ext cx="10384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Devido a pandemia do Covid-19, todos os eventos válidos para o ranking da FPCG foram suspensos, porém alguns clubes optaram em realizar seus torneios, com o apoio da FPCG, sem validade para os rankings (Benefícios e Estadual).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FFD14FF-9FD8-417E-91E7-32A563A90261}"/>
              </a:ext>
            </a:extLst>
          </p:cNvPr>
          <p:cNvSpPr txBox="1"/>
          <p:nvPr/>
        </p:nvSpPr>
        <p:spPr>
          <a:xfrm>
            <a:off x="1744288" y="2165467"/>
            <a:ext cx="42473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Itapema Beach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17 e 18 de julho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Joinville Country Club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21 e 22 agosto 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</a:t>
            </a:r>
            <a:r>
              <a:rPr lang="pt-BR" sz="1600" dirty="0" err="1">
                <a:latin typeface="Century Gothic" panose="020B0502020202020204" pitchFamily="34" charset="0"/>
              </a:rPr>
              <a:t>Aguativa</a:t>
            </a:r>
            <a:r>
              <a:rPr lang="pt-BR" sz="1600" dirty="0">
                <a:latin typeface="Century Gothic" panose="020B0502020202020204" pitchFamily="34" charset="0"/>
              </a:rPr>
              <a:t> Resort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25 e 26 de setembro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F3737E0D-AA74-6BA4-63C0-CEC24CE4660B}"/>
              </a:ext>
            </a:extLst>
          </p:cNvPr>
          <p:cNvSpPr txBox="1"/>
          <p:nvPr/>
        </p:nvSpPr>
        <p:spPr>
          <a:xfrm>
            <a:off x="6200391" y="2250187"/>
            <a:ext cx="424732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Costão Golf </a:t>
            </a:r>
            <a:r>
              <a:rPr lang="pt-BR" sz="1600" dirty="0" err="1">
                <a:latin typeface="Century Gothic" panose="020B0502020202020204" pitchFamily="34" charset="0"/>
              </a:rPr>
              <a:t>Ville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06 e 07 de novembro 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de Ponta Grossa Golf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20 e 21 de novembro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Reserva Camboriú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27 e 28 de novembro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2B0735E-AE0C-861C-D006-F0A04023F910}"/>
              </a:ext>
            </a:extLst>
          </p:cNvPr>
          <p:cNvSpPr txBox="1"/>
          <p:nvPr/>
        </p:nvSpPr>
        <p:spPr>
          <a:xfrm>
            <a:off x="3028498" y="565635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Century Gothic" panose="020B0502020202020204" pitchFamily="34" charset="0"/>
              </a:rPr>
              <a:t>Apoio técnico: </a:t>
            </a:r>
            <a:r>
              <a:rPr lang="pt-BR" dirty="0">
                <a:latin typeface="Century Gothic" panose="020B0502020202020204" pitchFamily="34" charset="0"/>
              </a:rPr>
              <a:t>João Rodolfo e Adriano Herrero </a:t>
            </a:r>
            <a:endParaRPr lang="pt-BR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6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887895" y="405445"/>
            <a:ext cx="714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Torneios Nacional com participação da FPCG: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A48A28D-9ED8-E6FE-D495-D3DABD73F184}"/>
              </a:ext>
            </a:extLst>
          </p:cNvPr>
          <p:cNvSpPr txBox="1"/>
          <p:nvPr/>
        </p:nvSpPr>
        <p:spPr>
          <a:xfrm>
            <a:off x="1709531" y="1532627"/>
            <a:ext cx="393589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EVENTOS NACIONAL JUVENIL </a:t>
            </a:r>
          </a:p>
          <a:p>
            <a:pPr algn="ctr"/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Brasileiro Juvenil e </a:t>
            </a:r>
            <a:r>
              <a:rPr lang="pt-BR" sz="1600" dirty="0" err="1">
                <a:latin typeface="Century Gothic" panose="020B0502020202020204" pitchFamily="34" charset="0"/>
              </a:rPr>
              <a:t>Pré</a:t>
            </a:r>
            <a:r>
              <a:rPr lang="pt-BR" sz="1600" dirty="0">
                <a:latin typeface="Century Gothic" panose="020B0502020202020204" pitchFamily="34" charset="0"/>
              </a:rPr>
              <a:t>-Juvenil </a:t>
            </a:r>
          </a:p>
          <a:p>
            <a:r>
              <a:rPr lang="pt-BR" sz="1600" dirty="0" err="1">
                <a:latin typeface="Century Gothic" panose="020B0502020202020204" pitchFamily="34" charset="0"/>
              </a:rPr>
              <a:t>Itanhangá</a:t>
            </a:r>
            <a:r>
              <a:rPr lang="pt-BR" sz="1600" dirty="0">
                <a:latin typeface="Century Gothic" panose="020B0502020202020204" pitchFamily="34" charset="0"/>
              </a:rPr>
              <a:t> Golf Club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21 a 23 de julho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13 jogadores da FPCG 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Tour juvenil Etapa Paraná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Londrina Golfe Clube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09 a 11 de outubro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Realização FPCG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Tour Juvenil Etapa Porto Alegre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13 e 14 de novembro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EC427681-02BA-79D5-082B-0CA0E06E777C}"/>
              </a:ext>
            </a:extLst>
          </p:cNvPr>
          <p:cNvSpPr txBox="1"/>
          <p:nvPr/>
        </p:nvSpPr>
        <p:spPr>
          <a:xfrm>
            <a:off x="6212618" y="1532627"/>
            <a:ext cx="3935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EVENTOS NACIONAL AMADOR  </a:t>
            </a:r>
          </a:p>
          <a:p>
            <a:pPr algn="ctr"/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Estado do Rio de Janeiro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20 a 22 agosto - COG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de Golfe de </a:t>
            </a:r>
            <a:r>
              <a:rPr lang="pt-BR" sz="1600" dirty="0" err="1">
                <a:latin typeface="Century Gothic" panose="020B0502020202020204" pitchFamily="34" charset="0"/>
              </a:rPr>
              <a:t>Brasilia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04 a 06 de setembro - CGB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do Estado de São Paulo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22 a 24 de outubro - DGC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Aberto Sul Brasileiro de Golfe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29 a 31 de outubro - PACC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r>
              <a:rPr lang="pt-BR" sz="1600" dirty="0">
                <a:latin typeface="Century Gothic" panose="020B0502020202020204" pitchFamily="34" charset="0"/>
              </a:rPr>
              <a:t>Amador de Golfe do Brasil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07 a 05 de dezembro  - COG 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endParaRPr lang="pt-BR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94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Torneio virtual - Classic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63350"/>
            <a:ext cx="10384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A FPCG realizou o maior torneio simultâneo do Brasil, o FPCG Classic. 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O Evento, que distribuiu prêmios para atletas de todas as categorias, contou com a inscrição de 590 federados. Destes, 502 cartões foram entregues, o que faz do </a:t>
            </a:r>
            <a:r>
              <a:rPr lang="pt-BR" sz="1600" dirty="0" err="1">
                <a:latin typeface="Century Gothic" panose="020B0502020202020204" pitchFamily="34" charset="0"/>
              </a:rPr>
              <a:t>classic</a:t>
            </a:r>
            <a:r>
              <a:rPr lang="pt-BR" sz="1600" dirty="0">
                <a:latin typeface="Century Gothic" panose="020B0502020202020204" pitchFamily="34" charset="0"/>
              </a:rPr>
              <a:t> o maior torneio de golfe já realizado no Brasil.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FFD14FF-9FD8-417E-91E7-32A563A90261}"/>
              </a:ext>
            </a:extLst>
          </p:cNvPr>
          <p:cNvSpPr txBox="1"/>
          <p:nvPr/>
        </p:nvSpPr>
        <p:spPr>
          <a:xfrm>
            <a:off x="954156" y="2760119"/>
            <a:ext cx="4068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INFORMAÇÕES DO TORNEIO</a:t>
            </a:r>
          </a:p>
          <a:p>
            <a:endParaRPr lang="pt-BR" sz="1600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Data: 15 de julho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Modalidade: 18 buracos, </a:t>
            </a:r>
            <a:r>
              <a:rPr lang="pt-BR" sz="1600" dirty="0" err="1">
                <a:latin typeface="Century Gothic" panose="020B0502020202020204" pitchFamily="34" charset="0"/>
              </a:rPr>
              <a:t>Stroke</a:t>
            </a:r>
            <a:r>
              <a:rPr lang="pt-BR" sz="1600" dirty="0">
                <a:latin typeface="Century Gothic" panose="020B0502020202020204" pitchFamily="34" charset="0"/>
              </a:rPr>
              <a:t>-play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Clube: 16 clubes federados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Century Gothic" panose="020B0502020202020204" pitchFamily="34" charset="0"/>
              </a:rPr>
              <a:t>Cidade: Paraná e Santa Catarina</a:t>
            </a:r>
          </a:p>
          <a:p>
            <a:r>
              <a:rPr lang="pt-BR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8A8AB25-AC8C-4C05-B8B7-0525994AF0F0}"/>
              </a:ext>
            </a:extLst>
          </p:cNvPr>
          <p:cNvSpPr txBox="1"/>
          <p:nvPr/>
        </p:nvSpPr>
        <p:spPr>
          <a:xfrm>
            <a:off x="2504049" y="2574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371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0793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Torneio virtual - Feminino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63350"/>
            <a:ext cx="10384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A FPCG realizou o torneio simultâneo de golfe feminino. O torneio reuniu 119 golfistas federadas.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52" y="2282378"/>
            <a:ext cx="62865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3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0793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Tour juvenil – Etapa FPCG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54156" y="1363350"/>
            <a:ext cx="10384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Century Gothic" panose="020B0502020202020204" pitchFamily="34" charset="0"/>
              </a:rPr>
              <a:t>A FPCG realizou o torneio no Londrina Golf Club, com 40 juvenis inscritos.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81" y="2041838"/>
            <a:ext cx="8382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Maquinário FPCG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6356389-36F7-46E6-B1DB-84FAFCEA47AB}"/>
              </a:ext>
            </a:extLst>
          </p:cNvPr>
          <p:cNvSpPr txBox="1"/>
          <p:nvPr/>
        </p:nvSpPr>
        <p:spPr>
          <a:xfrm>
            <a:off x="928977" y="1820081"/>
            <a:ext cx="5561396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2 máquinas de aeração de Fairway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2 máquinas de aeração de Green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1 máquina de afiação de facas</a:t>
            </a:r>
          </a:p>
          <a:p>
            <a:pPr>
              <a:lnSpc>
                <a:spcPct val="150000"/>
              </a:lnSpc>
            </a:pP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99A7209-F26A-45CE-8969-42935667380C}"/>
              </a:ext>
            </a:extLst>
          </p:cNvPr>
          <p:cNvSpPr txBox="1"/>
          <p:nvPr/>
        </p:nvSpPr>
        <p:spPr>
          <a:xfrm>
            <a:off x="903798" y="1291820"/>
            <a:ext cx="1056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entury Gothic" panose="020B0502020202020204" pitchFamily="34" charset="0"/>
              </a:rPr>
              <a:t>Serviço disponível o ano todo para todos os clubes filiados.	</a:t>
            </a: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CBAB669-0152-4989-BDD7-900A995E40BE}"/>
              </a:ext>
            </a:extLst>
          </p:cNvPr>
          <p:cNvSpPr txBox="1"/>
          <p:nvPr/>
        </p:nvSpPr>
        <p:spPr>
          <a:xfrm>
            <a:off x="954155" y="3499396"/>
            <a:ext cx="406709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Curitiba, RMC, Campos Gerais e Santa Catarina: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  Alphaville Graciosa Clube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entury Gothic" panose="020B0502020202020204" pitchFamily="34" charset="0"/>
              </a:rPr>
              <a:t>-   Ponta Grossa Golf Club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Santa Mônica Clube de Campo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Clube Curitibano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endParaRPr lang="pt-BR" b="1" dirty="0">
              <a:latin typeface="Century Gothic" panose="020B0502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12BDE0E4-EAEB-40D3-88AD-85E499A4CD6E}"/>
              </a:ext>
            </a:extLst>
          </p:cNvPr>
          <p:cNvSpPr txBox="1"/>
          <p:nvPr/>
        </p:nvSpPr>
        <p:spPr>
          <a:xfrm>
            <a:off x="6187439" y="3499396"/>
            <a:ext cx="3538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entury Gothic" panose="020B0502020202020204" pitchFamily="34" charset="0"/>
              </a:rPr>
              <a:t>Região Norte / Oeste:</a:t>
            </a:r>
          </a:p>
          <a:p>
            <a:endParaRPr lang="pt-BR" b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Londrina Golfe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Maringa Golfe Clube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Colinas Golfe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Pine Hill Golfe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B204907B-7293-46B6-A1FA-D0E00023EA13}"/>
              </a:ext>
            </a:extLst>
          </p:cNvPr>
          <p:cNvSpPr/>
          <p:nvPr/>
        </p:nvSpPr>
        <p:spPr>
          <a:xfrm>
            <a:off x="5492361" y="3499396"/>
            <a:ext cx="66261" cy="279770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Formação de base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C94EBED-959B-4B55-9150-0EE51D552785}"/>
              </a:ext>
            </a:extLst>
          </p:cNvPr>
          <p:cNvSpPr txBox="1"/>
          <p:nvPr/>
        </p:nvSpPr>
        <p:spPr>
          <a:xfrm>
            <a:off x="794529" y="1411992"/>
            <a:ext cx="105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Sobre: O programa de formação de novos atletas tem o apoio da CBGolfe e R&amp;A, e o </a:t>
            </a:r>
            <a:r>
              <a:rPr lang="pt-BR" sz="16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objetivo é ter uma escola formadora de atletas, fortalecendo o trabalho de base e apresentando o golfe como uma opção para ser a sua principal modalidade esportiva.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DDF555B-5766-461F-B352-C63CEB997E4C}"/>
              </a:ext>
            </a:extLst>
          </p:cNvPr>
          <p:cNvSpPr txBox="1"/>
          <p:nvPr/>
        </p:nvSpPr>
        <p:spPr>
          <a:xfrm>
            <a:off x="3804008" y="2500263"/>
            <a:ext cx="374973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 FASE 01</a:t>
            </a:r>
          </a:p>
          <a:p>
            <a:pPr algn="ctr"/>
            <a:r>
              <a:rPr lang="pt-BR" sz="1600" b="1" dirty="0">
                <a:solidFill>
                  <a:schemeClr val="accent2"/>
                </a:solidFill>
              </a:rPr>
              <a:t>1º Semestre 2021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tx2"/>
                </a:solidFill>
              </a:rPr>
              <a:t>ESTRUTURAÇÃO NO COLÉGIO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Construção de um </a:t>
            </a:r>
            <a:r>
              <a:rPr lang="pt-BR" sz="1400" dirty="0" err="1"/>
              <a:t>putting</a:t>
            </a:r>
            <a:r>
              <a:rPr lang="pt-BR" sz="1400" dirty="0"/>
              <a:t> </a:t>
            </a:r>
            <a:r>
              <a:rPr lang="pt-BR" sz="1400" dirty="0" err="1"/>
              <a:t>green</a:t>
            </a:r>
            <a:r>
              <a:rPr lang="pt-BR" sz="1400" dirty="0"/>
              <a:t>, 56m2, grama artificial, 8 buracos.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Construção de duas baias para bater bola, formato gaiola, alambrado e rede.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Capacitação dos professores do colégio para utilização do material soft golf.</a:t>
            </a:r>
          </a:p>
          <a:p>
            <a:pPr algn="ctr">
              <a:lnSpc>
                <a:spcPct val="150000"/>
              </a:lnSpc>
            </a:pPr>
            <a:endParaRPr lang="pt-BR" sz="1400" b="1" dirty="0">
              <a:solidFill>
                <a:schemeClr val="tx2"/>
              </a:solidFill>
            </a:endParaRPr>
          </a:p>
          <a:p>
            <a:endParaRPr lang="pt-BR" sz="1400" dirty="0"/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173B866-A32A-430C-9B42-BB8DD62BB8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8" y="5605066"/>
            <a:ext cx="961390" cy="9613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AB9FDAC-AA44-413E-B5CA-66BF362F03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5943468"/>
            <a:ext cx="971550" cy="430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6572A84-F949-4DAB-82ED-FFF260A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8" y="5743234"/>
            <a:ext cx="803414" cy="83099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="" xmlns:a16="http://schemas.microsoft.com/office/drawing/2014/main" id="{C97C9F98-E99F-4DD1-A9D9-9517441A7C69}"/>
              </a:ext>
            </a:extLst>
          </p:cNvPr>
          <p:cNvSpPr txBox="1"/>
          <p:nvPr/>
        </p:nvSpPr>
        <p:spPr>
          <a:xfrm>
            <a:off x="7773010" y="2402354"/>
            <a:ext cx="3624461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FASE 02</a:t>
            </a:r>
            <a:r>
              <a:rPr lang="pt-BR" sz="1400" b="1" dirty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pt-BR" sz="1600" b="1" dirty="0">
                <a:solidFill>
                  <a:schemeClr val="accent2"/>
                </a:solidFill>
              </a:rPr>
              <a:t>2º Semestre </a:t>
            </a:r>
            <a:r>
              <a:rPr lang="pt-BR" sz="1600" b="1" dirty="0" smtClean="0">
                <a:solidFill>
                  <a:schemeClr val="accent2"/>
                </a:solidFill>
              </a:rPr>
              <a:t>2022</a:t>
            </a:r>
            <a:endParaRPr lang="pt-BR" sz="1600" b="1" dirty="0">
              <a:solidFill>
                <a:schemeClr val="accent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tx2"/>
                </a:solidFill>
              </a:rPr>
              <a:t>AULA PRÁTICA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Grupos de alunos (</a:t>
            </a:r>
            <a:r>
              <a:rPr lang="pt-BR" sz="1400" dirty="0" err="1"/>
              <a:t>masc</a:t>
            </a:r>
            <a:r>
              <a:rPr lang="pt-BR" sz="1400" dirty="0"/>
              <a:t>/</a:t>
            </a:r>
            <a:r>
              <a:rPr lang="pt-BR" sz="1400" dirty="0" err="1"/>
              <a:t>fem</a:t>
            </a:r>
            <a:r>
              <a:rPr lang="pt-BR" sz="1400" dirty="0"/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Aulas semanais com o material soft golf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Campanha de doação de tacos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Uso do </a:t>
            </a:r>
            <a:r>
              <a:rPr lang="pt-BR" sz="1400" dirty="0" err="1"/>
              <a:t>putting</a:t>
            </a:r>
            <a:r>
              <a:rPr lang="pt-BR" sz="1400" dirty="0"/>
              <a:t> </a:t>
            </a:r>
            <a:r>
              <a:rPr lang="pt-BR" sz="1400" dirty="0" err="1"/>
              <a:t>green</a:t>
            </a:r>
            <a:r>
              <a:rPr lang="pt-BR" sz="1400" dirty="0"/>
              <a:t> e baias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Meta 60 crianças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/>
              <a:t>Parceria com clube para introduzir os alunos com habilidades mais desenvolvidas</a:t>
            </a:r>
          </a:p>
          <a:p>
            <a:endParaRPr lang="pt-BR" sz="1600" dirty="0"/>
          </a:p>
        </p:txBody>
      </p:sp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5C3841DD-C6EE-462F-8720-7A1E0C3A7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5742273"/>
            <a:ext cx="828261" cy="83195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EC8FE877-4395-4E8A-85E7-B004C7B33B48}"/>
              </a:ext>
            </a:extLst>
          </p:cNvPr>
          <p:cNvSpPr txBox="1"/>
          <p:nvPr/>
        </p:nvSpPr>
        <p:spPr>
          <a:xfrm>
            <a:off x="794528" y="2651363"/>
            <a:ext cx="3114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2"/>
                </a:solidFill>
              </a:rPr>
              <a:t>Colégio da Polícia Militar do Paraná</a:t>
            </a:r>
            <a:endParaRPr lang="pt-BR" sz="1400" b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dirty="0"/>
              <a:t>Rua José Ferreira Pinheiro, 349, Portão, Curitiba –PR</a:t>
            </a:r>
            <a:endParaRPr lang="pt-BR" sz="1400" b="1" dirty="0">
              <a:solidFill>
                <a:schemeClr val="tx2"/>
              </a:solidFill>
            </a:endParaRPr>
          </a:p>
          <a:p>
            <a:endParaRPr lang="pt-BR" sz="1400" dirty="0"/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95D21AA6-3140-4816-9078-C0B6C055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88" y="4164375"/>
            <a:ext cx="2553942" cy="116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Parecer do Conselho Fiscal da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954156" y="1390917"/>
            <a:ext cx="103844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Arial Nova" panose="020B05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 Nova" panose="020B0504020202020204" pitchFamily="34" charset="0"/>
              </a:rPr>
              <a:t>O Conselho Fiscal, depois de examinar as contas de receita e despesa, bem como o balanço da Federação Paranaense e Catarinense de Golfe, referente ao exercício de 2021; considerando tais documentos plenamente satisfatórios e elucidativos da situação econômica e financeira pertinente ao referido exercício social, aprovam, portanto, tais documentos, para que, por sua vez, este parecer seja submetido a deliberação da Assembleia Geral Ordinária, conforme dispõe o artigo 73, item 1.2 do Estatuto vigente da Federação.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pPr algn="r"/>
            <a:r>
              <a:rPr lang="pt-BR" dirty="0">
                <a:latin typeface="Arial Nova" panose="020B0504020202020204" pitchFamily="34" charset="0"/>
              </a:rPr>
              <a:t>Curitiba, 14 de abril de 2022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r>
              <a:rPr lang="pt-BR" dirty="0">
                <a:latin typeface="Arial Nova" panose="020B0504020202020204" pitchFamily="34" charset="0"/>
              </a:rPr>
              <a:t>Lucas De Oliveira Ribeiro</a:t>
            </a:r>
          </a:p>
          <a:p>
            <a:r>
              <a:rPr lang="pt-BR" dirty="0">
                <a:latin typeface="Arial Nova" panose="020B0504020202020204" pitchFamily="34" charset="0"/>
              </a:rPr>
              <a:t>Rafael Bernardi</a:t>
            </a:r>
          </a:p>
          <a:p>
            <a:r>
              <a:rPr lang="pt-BR" dirty="0">
                <a:latin typeface="Arial Nova" panose="020B0504020202020204" pitchFamily="34" charset="0"/>
              </a:rPr>
              <a:t>Marco Zela</a:t>
            </a:r>
          </a:p>
          <a:p>
            <a:r>
              <a:rPr lang="pt-BR" dirty="0">
                <a:latin typeface="Arial Nova" panose="020B0504020202020204" pitchFamily="34" charset="0"/>
              </a:rPr>
              <a:t> </a:t>
            </a:r>
          </a:p>
          <a:p>
            <a:r>
              <a:rPr lang="pt-BR" dirty="0">
                <a:latin typeface="Arial Nova" panose="020B0504020202020204" pitchFamily="34" charset="0"/>
              </a:rPr>
              <a:t>Membros Efetivos Conselho Fiscal da FPCG</a:t>
            </a:r>
          </a:p>
          <a:p>
            <a:endParaRPr lang="pt-BR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Formação de base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173B866-A32A-430C-9B42-BB8DD62BB8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8" y="5605066"/>
            <a:ext cx="961390" cy="9613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AB9FDAC-AA44-413E-B5CA-66BF362F03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5943468"/>
            <a:ext cx="971550" cy="430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6572A84-F949-4DAB-82ED-FFF260A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8" y="5743234"/>
            <a:ext cx="803414" cy="830998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5C3841DD-C6EE-462F-8720-7A1E0C3A7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5742273"/>
            <a:ext cx="828261" cy="8319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731B974A-D4FA-02A5-8209-3F94D4A187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949" y="1313353"/>
            <a:ext cx="7823903" cy="423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9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Formação de base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173B866-A32A-430C-9B42-BB8DD62BB8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8" y="5605066"/>
            <a:ext cx="961390" cy="9613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AB9FDAC-AA44-413E-B5CA-66BF362F03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5943468"/>
            <a:ext cx="971550" cy="430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6572A84-F949-4DAB-82ED-FFF260A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8" y="5743234"/>
            <a:ext cx="803414" cy="830998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5C3841DD-C6EE-462F-8720-7A1E0C3A7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5742273"/>
            <a:ext cx="828261" cy="8319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B761011C-2BD4-EEEE-39E0-EDF8FD8A1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502" y="1394296"/>
            <a:ext cx="5927611" cy="40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1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Formação de base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1173B866-A32A-430C-9B42-BB8DD62BB8F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8" y="5605066"/>
            <a:ext cx="961390" cy="9613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0AB9FDAC-AA44-413E-B5CA-66BF362F03E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34" y="5943468"/>
            <a:ext cx="971550" cy="43053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="" xmlns:a16="http://schemas.microsoft.com/office/drawing/2014/main" id="{B6572A84-F949-4DAB-82ED-FFF260ADBE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88" y="5743234"/>
            <a:ext cx="803414" cy="830998"/>
          </a:xfrm>
          <a:prstGeom prst="rect">
            <a:avLst/>
          </a:prstGeom>
        </p:spPr>
      </p:pic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="" xmlns:a16="http://schemas.microsoft.com/office/drawing/2014/main" id="{5C3841DD-C6EE-462F-8720-7A1E0C3A7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237" y="5742273"/>
            <a:ext cx="828261" cy="8319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1AD83FE4-2179-0874-E146-0A838E7E1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5893" y="1822962"/>
            <a:ext cx="4276725" cy="31051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45C3347-CB64-922F-6322-07ACE4785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056" y="1725405"/>
            <a:ext cx="2457450" cy="34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13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ergerson - Clube Curitibano">
            <a:extLst>
              <a:ext uri="{FF2B5EF4-FFF2-40B4-BE49-F238E27FC236}">
                <a16:creationId xmlns="" xmlns:a16="http://schemas.microsoft.com/office/drawing/2014/main" id="{BE77DE38-A8DE-4E0A-B847-4EBB2092A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98" y="5192141"/>
            <a:ext cx="2000457" cy="14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8530"/>
            <a:ext cx="551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PROJETOS INCENTIVADOS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F99A7209-F26A-45CE-8969-42935667380C}"/>
              </a:ext>
            </a:extLst>
          </p:cNvPr>
          <p:cNvSpPr txBox="1"/>
          <p:nvPr/>
        </p:nvSpPr>
        <p:spPr>
          <a:xfrm>
            <a:off x="903798" y="1304994"/>
            <a:ext cx="4407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PROJETO PROESPORTE</a:t>
            </a:r>
          </a:p>
          <a:p>
            <a:endParaRPr lang="pt-BR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7B0DF7E-1AF7-45C2-88D8-DB9BC63F8322}"/>
              </a:ext>
            </a:extLst>
          </p:cNvPr>
          <p:cNvSpPr txBox="1"/>
          <p:nvPr/>
        </p:nvSpPr>
        <p:spPr>
          <a:xfrm>
            <a:off x="903798" y="1722520"/>
            <a:ext cx="10567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pt-BR" sz="16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Sobre: O Programa Estadual de Fomento e Incentivo ao Esporte (PROESPORTE) foi instituído a partir da Lei Estadual de Incentivo ao Esporte (nº 17.742/2013), que permite a concessão de auxílio financeiro a projetos credenciados pela Secretaria de Estado do Esporte e Turismo do Paraná – SEET, sendo valores arrecadados a partir de parte do ICMS de instituições contribuintes. 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97E7D6-54B7-4C63-A287-B4F89F70D4EF}"/>
              </a:ext>
            </a:extLst>
          </p:cNvPr>
          <p:cNvSpPr txBox="1"/>
          <p:nvPr/>
        </p:nvSpPr>
        <p:spPr>
          <a:xfrm>
            <a:off x="4049275" y="3042600"/>
            <a:ext cx="43266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</a:rPr>
              <a:t>TORNEIOS</a:t>
            </a:r>
          </a:p>
          <a:p>
            <a:pPr>
              <a:lnSpc>
                <a:spcPct val="150000"/>
              </a:lnSpc>
            </a:pPr>
            <a:r>
              <a:rPr lang="pt-BR" dirty="0"/>
              <a:t>ABERTO DE DUPLAS FPCG - 2022</a:t>
            </a:r>
          </a:p>
          <a:p>
            <a:pPr>
              <a:lnSpc>
                <a:spcPct val="150000"/>
              </a:lnSpc>
            </a:pPr>
            <a:r>
              <a:rPr lang="pt-BR" dirty="0"/>
              <a:t>INTERCLUBES - 2022</a:t>
            </a:r>
          </a:p>
          <a:p>
            <a:pPr>
              <a:lnSpc>
                <a:spcPct val="150000"/>
              </a:lnSpc>
            </a:pPr>
            <a:r>
              <a:rPr lang="pt-BR" dirty="0"/>
              <a:t>ABERTO DO ESTADO DO PARANÁ - 2022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E04975F1-8A52-46C8-A848-2613BADDF28D}"/>
              </a:ext>
            </a:extLst>
          </p:cNvPr>
          <p:cNvSpPr txBox="1"/>
          <p:nvPr/>
        </p:nvSpPr>
        <p:spPr>
          <a:xfrm>
            <a:off x="984786" y="5135480"/>
            <a:ext cx="212284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2"/>
                </a:solidFill>
              </a:rPr>
              <a:t>PATROCINADORES </a:t>
            </a:r>
          </a:p>
        </p:txBody>
      </p:sp>
      <p:pic>
        <p:nvPicPr>
          <p:cNvPr id="3074" name="Picture 2" descr="Manual de Prestação de Contas">
            <a:extLst>
              <a:ext uri="{FF2B5EF4-FFF2-40B4-BE49-F238E27FC236}">
                <a16:creationId xmlns="" xmlns:a16="http://schemas.microsoft.com/office/drawing/2014/main" id="{398AD18D-0D33-4103-A8B9-9384C6AE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3" y="5540011"/>
            <a:ext cx="3170168" cy="68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IRCUITO COPEL DE XADREZ RÁPIDO 2016 : Clube de Xadrez de Curitiba">
            <a:extLst>
              <a:ext uri="{FF2B5EF4-FFF2-40B4-BE49-F238E27FC236}">
                <a16:creationId xmlns="" xmlns:a16="http://schemas.microsoft.com/office/drawing/2014/main" id="{DF526FAD-FC58-444A-9655-E8052B35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35" y="5553006"/>
            <a:ext cx="1832320" cy="78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2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D2B16EC8-DFAD-46CA-87EB-3E00D897F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024" y="1151940"/>
            <a:ext cx="5330194" cy="38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Redução da taxa -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954156" y="2333207"/>
            <a:ext cx="94021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A Federação, concedeu um desconto, de 30% na taxa de filiação para todos os filiados, durante o ano de 2021.</a:t>
            </a:r>
          </a:p>
          <a:p>
            <a:r>
              <a:rPr lang="pt-BR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No mesmo ano, a CBGolfe aplicou o desconto para as federações no repasse da taxa, nos meses de abril, maio e junho, no mesmo percentual.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6F529BC-1CB7-4036-BD31-DD30143C1606}"/>
              </a:ext>
            </a:extLst>
          </p:cNvPr>
          <p:cNvSpPr txBox="1"/>
          <p:nvPr/>
        </p:nvSpPr>
        <p:spPr>
          <a:xfrm>
            <a:off x="954156" y="1508775"/>
            <a:ext cx="314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AÇÃO COVID-19</a:t>
            </a:r>
          </a:p>
        </p:txBody>
      </p:sp>
    </p:spTree>
    <p:extLst>
      <p:ext uri="{BB962C8B-B14F-4D97-AF65-F5344CB8AC3E}">
        <p14:creationId xmlns:p14="http://schemas.microsoft.com/office/powerpoint/2010/main" val="102595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Federados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03141" y="5479252"/>
            <a:ext cx="9644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Arial Nova" panose="020B0504020202020204" pitchFamily="34" charset="0"/>
              </a:rPr>
              <a:t>Comparativo da quantidade de federados aumentou em 145 federados em relação ao ano anterior. </a:t>
            </a:r>
          </a:p>
        </p:txBody>
      </p:sp>
      <p:graphicFrame>
        <p:nvGraphicFramePr>
          <p:cNvPr id="4" name="Tabela 8">
            <a:extLst>
              <a:ext uri="{FF2B5EF4-FFF2-40B4-BE49-F238E27FC236}">
                <a16:creationId xmlns="" xmlns:a16="http://schemas.microsoft.com/office/drawing/2014/main" id="{FDD7A931-3784-4BFB-A6E4-02B065528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365195"/>
              </p:ext>
            </p:extLst>
          </p:nvPr>
        </p:nvGraphicFramePr>
        <p:xfrm>
          <a:off x="954156" y="2432190"/>
          <a:ext cx="4856258" cy="243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129">
                  <a:extLst>
                    <a:ext uri="{9D8B030D-6E8A-4147-A177-3AD203B41FA5}">
                      <a16:colId xmlns="" xmlns:a16="http://schemas.microsoft.com/office/drawing/2014/main" val="4184522676"/>
                    </a:ext>
                  </a:extLst>
                </a:gridCol>
                <a:gridCol w="2428129">
                  <a:extLst>
                    <a:ext uri="{9D8B030D-6E8A-4147-A177-3AD203B41FA5}">
                      <a16:colId xmlns="" xmlns:a16="http://schemas.microsoft.com/office/drawing/2014/main" val="3093579321"/>
                    </a:ext>
                  </a:extLst>
                </a:gridCol>
              </a:tblGrid>
              <a:tr h="40596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 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42140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Cavalheiros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1.165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322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4445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– 13 a 18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5785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até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1182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1.444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9705889"/>
                  </a:ext>
                </a:extLst>
              </a:tr>
            </a:tbl>
          </a:graphicData>
        </a:graphic>
      </p:graphicFrame>
      <p:graphicFrame>
        <p:nvGraphicFramePr>
          <p:cNvPr id="10" name="Tabela 8">
            <a:extLst>
              <a:ext uri="{FF2B5EF4-FFF2-40B4-BE49-F238E27FC236}">
                <a16:creationId xmlns="" xmlns:a16="http://schemas.microsoft.com/office/drawing/2014/main" id="{E128F186-1070-4497-ABED-A581121427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58074"/>
              </p:ext>
            </p:extLst>
          </p:nvPr>
        </p:nvGraphicFramePr>
        <p:xfrm>
          <a:off x="6614823" y="2424349"/>
          <a:ext cx="4856258" cy="2435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129">
                  <a:extLst>
                    <a:ext uri="{9D8B030D-6E8A-4147-A177-3AD203B41FA5}">
                      <a16:colId xmlns="" xmlns:a16="http://schemas.microsoft.com/office/drawing/2014/main" val="4184522676"/>
                    </a:ext>
                  </a:extLst>
                </a:gridCol>
                <a:gridCol w="2428129">
                  <a:extLst>
                    <a:ext uri="{9D8B030D-6E8A-4147-A177-3AD203B41FA5}">
                      <a16:colId xmlns="" xmlns:a16="http://schemas.microsoft.com/office/drawing/2014/main" val="3093579321"/>
                    </a:ext>
                  </a:extLst>
                </a:gridCol>
              </a:tblGrid>
              <a:tr h="405962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DEZEMBRO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42140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Cavalheiros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1.043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1322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Damas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74445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– 13 a 18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5785935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Juvenil até 12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118236"/>
                  </a:ext>
                </a:extLst>
              </a:tr>
              <a:tr h="405962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1.299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9705889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C38AC22-37CF-47BD-B4C0-EDF2177492E0}"/>
              </a:ext>
            </a:extLst>
          </p:cNvPr>
          <p:cNvSpPr txBox="1"/>
          <p:nvPr/>
        </p:nvSpPr>
        <p:spPr>
          <a:xfrm>
            <a:off x="803141" y="1568627"/>
            <a:ext cx="296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  <a:latin typeface="Arial Nova" panose="020B0504020202020204" pitchFamily="34" charset="0"/>
              </a:rPr>
              <a:t>Aumento 11%</a:t>
            </a:r>
          </a:p>
        </p:txBody>
      </p:sp>
    </p:spTree>
    <p:extLst>
      <p:ext uri="{BB962C8B-B14F-4D97-AF65-F5344CB8AC3E}">
        <p14:creationId xmlns:p14="http://schemas.microsoft.com/office/powerpoint/2010/main" val="212298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84696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Balanço Patrimonial 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54156" y="1707319"/>
            <a:ext cx="4571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ATIVO CIRCULANTE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Caixa e equivalentes de caixa – Próprios 	322.635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Caixa e equivalentes de caixa – Projetos	152.733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Outros créditos                                                 1.675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Titulo de Capitalização		  45.000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				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522.043</a:t>
            </a:r>
            <a:endParaRPr lang="pt-B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endParaRPr lang="pt-BR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NÃO CIRCULANTE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Imobilizado Próprio			251.592</a:t>
            </a:r>
            <a:endParaRPr lang="pt-BR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</a:p>
          <a:p>
            <a:r>
              <a:rPr lang="pt-BR" dirty="0">
                <a:solidFill>
                  <a:srgbClr val="000000"/>
                </a:solidFill>
                <a:latin typeface="Arial Narrow" panose="020B0606020202030204" pitchFamily="34" charset="0"/>
              </a:rPr>
              <a:t>Total do Ativo			</a:t>
            </a:r>
            <a:r>
              <a:rPr lang="pt-BR" b="1" dirty="0">
                <a:solidFill>
                  <a:srgbClr val="000000"/>
                </a:solidFill>
                <a:latin typeface="Arial Narrow" panose="020B0606020202030204" pitchFamily="34" charset="0"/>
              </a:rPr>
              <a:t>773.635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724330" y="1236586"/>
            <a:ext cx="8617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 Nova" panose="020B0504020202020204" pitchFamily="34" charset="0"/>
              </a:rPr>
              <a:t>BALANÇO PATRIMONIAL ENCERRADO EM 31 DE DEZEMBRO DE 2021</a:t>
            </a:r>
          </a:p>
          <a:p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82580" y="5228823"/>
            <a:ext cx="105091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>
                <a:latin typeface="Arial Nova" panose="020B0504020202020204" pitchFamily="34" charset="0"/>
              </a:rPr>
              <a:t>Caixa e Equivalentes de Caixa – Recursos Próprios. Incluem o caixa, os depósitos bancários e as aplicações financeiras que são demonstradas ao custo, acrescidos dos rendimentos auferidos de acordo com as taxas pactuadas com as instituições financeiras, calculadas pro rata e apropriadas mensalmente, e representam as disponibilidades da instituição – FEDERAÇÃO PARANAENSE E CATARINENSE DE GOLFE.</a:t>
            </a:r>
          </a:p>
          <a:p>
            <a:pPr algn="just"/>
            <a:r>
              <a:rPr lang="pt-BR" sz="1100" dirty="0">
                <a:latin typeface="Arial Nova" panose="020B0504020202020204" pitchFamily="34" charset="0"/>
              </a:rPr>
              <a:t>O imobilizado, é composto de computadores e periféricos, móveis e utensílios, máquinas e equipamentos, é mensurado pelo seu custo histórico, menos depreciação acumulada. </a:t>
            </a:r>
          </a:p>
        </p:txBody>
      </p:sp>
    </p:spTree>
    <p:extLst>
      <p:ext uri="{BB962C8B-B14F-4D97-AF65-F5344CB8AC3E}">
        <p14:creationId xmlns:p14="http://schemas.microsoft.com/office/powerpoint/2010/main" val="133656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84696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Balanço Patrimonial 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54156" y="1727506"/>
            <a:ext cx="52668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PASSIVO CIRCULANTE</a:t>
            </a:r>
          </a:p>
          <a:p>
            <a:r>
              <a:rPr lang="pt-BR" dirty="0">
                <a:latin typeface="Arial Narrow" panose="020B0606020202030204" pitchFamily="34" charset="0"/>
              </a:rPr>
              <a:t>Fornecedores			          0</a:t>
            </a:r>
          </a:p>
          <a:p>
            <a:r>
              <a:rPr lang="pt-BR" dirty="0">
                <a:latin typeface="Arial Narrow" panose="020B0606020202030204" pitchFamily="34" charset="0"/>
              </a:rPr>
              <a:t>Obrigações sociais			   2.301	       </a:t>
            </a:r>
          </a:p>
          <a:p>
            <a:r>
              <a:rPr lang="pt-BR" dirty="0">
                <a:latin typeface="Arial Narrow" panose="020B0606020202030204" pitchFamily="34" charset="0"/>
              </a:rPr>
              <a:t>Obrigações Tributárias		   6.498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contas a pagar		          0</a:t>
            </a:r>
          </a:p>
          <a:p>
            <a:r>
              <a:rPr lang="pt-BR" dirty="0">
                <a:latin typeface="Arial Narrow" panose="020B0606020202030204" pitchFamily="34" charset="0"/>
              </a:rPr>
              <a:t>				   </a:t>
            </a:r>
            <a:r>
              <a:rPr lang="pt-BR" b="1" dirty="0">
                <a:latin typeface="Arial Narrow" panose="020B0606020202030204" pitchFamily="34" charset="0"/>
              </a:rPr>
              <a:t>8.799</a:t>
            </a:r>
          </a:p>
          <a:p>
            <a:r>
              <a:rPr lang="pt-BR" dirty="0">
                <a:latin typeface="Arial Narrow" panose="020B0606020202030204" pitchFamily="34" charset="0"/>
              </a:rPr>
              <a:t>PATRIMÔNIO SOCIAL</a:t>
            </a:r>
          </a:p>
          <a:p>
            <a:r>
              <a:rPr lang="pt-BR" dirty="0">
                <a:latin typeface="Arial Narrow" panose="020B0606020202030204" pitchFamily="34" charset="0"/>
              </a:rPr>
              <a:t>Patrimônio Social			388.973</a:t>
            </a:r>
          </a:p>
          <a:p>
            <a:r>
              <a:rPr lang="pt-BR" dirty="0" err="1">
                <a:latin typeface="Arial Narrow" panose="020B0606020202030204" pitchFamily="34" charset="0"/>
              </a:rPr>
              <a:t>Superavit</a:t>
            </a:r>
            <a:r>
              <a:rPr lang="pt-BR" dirty="0">
                <a:latin typeface="Arial Narrow" panose="020B0606020202030204" pitchFamily="34" charset="0"/>
              </a:rPr>
              <a:t> do período			369.539</a:t>
            </a:r>
          </a:p>
          <a:p>
            <a:r>
              <a:rPr lang="pt-BR" dirty="0">
                <a:latin typeface="Arial Narrow" panose="020B0606020202030204" pitchFamily="34" charset="0"/>
              </a:rPr>
              <a:t>Ajuste anos anteriores		    6.323</a:t>
            </a:r>
          </a:p>
          <a:p>
            <a:r>
              <a:rPr lang="pt-BR" dirty="0">
                <a:latin typeface="Arial Narrow" panose="020B0606020202030204" pitchFamily="34" charset="0"/>
              </a:rPr>
              <a:t>				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do passivo e patrimônio social	</a:t>
            </a:r>
            <a:r>
              <a:rPr lang="pt-BR" b="1" dirty="0">
                <a:latin typeface="Arial Narrow" panose="020B0606020202030204" pitchFamily="34" charset="0"/>
              </a:rPr>
              <a:t>773.635</a:t>
            </a:r>
          </a:p>
          <a:p>
            <a:endParaRPr lang="pt-BR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713668" y="3157191"/>
            <a:ext cx="785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24330" y="1236586"/>
            <a:ext cx="861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Arial Nova" panose="020B0504020202020204" pitchFamily="34" charset="0"/>
              </a:rPr>
              <a:t>BALANÇO PATRIMONIAL ENCERRADO EM 31 DE DEZEMBRO DE 2021</a:t>
            </a:r>
            <a:endParaRPr lang="pt-BR" dirty="0">
              <a:latin typeface="Arial Nova" panose="020B05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4155" y="5621414"/>
            <a:ext cx="1051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Passivos circulantes e não circulantes, são demonstrados pelos valores conhecidos ou calculáveis, acrescidos, quando aplicável, dos correspondentes encargos, variações monetárias e/ou cambiais incorridas até a data do balanço.</a:t>
            </a:r>
          </a:p>
          <a:p>
            <a:endParaRPr lang="pt-BR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E5AFBFD6-3495-409D-9D4A-1C847CC8E0FE}"/>
              </a:ext>
            </a:extLst>
          </p:cNvPr>
          <p:cNvCxnSpPr/>
          <p:nvPr/>
        </p:nvCxnSpPr>
        <p:spPr>
          <a:xfrm>
            <a:off x="4713668" y="4501183"/>
            <a:ext cx="7856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3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61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- DRE</a:t>
            </a:r>
          </a:p>
          <a:p>
            <a:endParaRPr lang="pt-BR" sz="2400" b="1" dirty="0">
              <a:solidFill>
                <a:srgbClr val="002060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54156" y="5670323"/>
            <a:ext cx="108944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Taxas de filiação representa, do total arrecadado no ano, com mensalidades dos clubes federados.</a:t>
            </a:r>
          </a:p>
          <a:p>
            <a:pPr algn="just"/>
            <a:r>
              <a:rPr lang="pt-BR" sz="1100" dirty="0"/>
              <a:t>Patrocinadores: Alíquotas mensais, contratos anuais. Pode haver pequena variação de recebimento de acordo com o prazo do contrato. Outras receitas são a somatória de reembolsos durante o ano: aluguel maquinário, etc.</a:t>
            </a:r>
          </a:p>
          <a:p>
            <a:pPr algn="just"/>
            <a:endParaRPr lang="pt-BR" sz="11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4156" y="1535240"/>
            <a:ext cx="86139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DEMONSTRAÇÃO DO SUPERÁVIT/DÉFICIT DO EXERCÍCIO EM 31 DE DEZEMBRO DE 2021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b="1" dirty="0">
                <a:latin typeface="Arial Narrow" panose="020B0606020202030204" pitchFamily="34" charset="0"/>
              </a:rPr>
              <a:t>RECEITAS	</a:t>
            </a:r>
            <a:r>
              <a:rPr lang="pt-BR" dirty="0">
                <a:latin typeface="Arial Narrow" panose="020B0606020202030204" pitchFamily="34" charset="0"/>
              </a:rPr>
              <a:t>			</a:t>
            </a:r>
          </a:p>
          <a:p>
            <a:r>
              <a:rPr lang="pt-BR" dirty="0">
                <a:latin typeface="Arial Narrow" panose="020B0606020202030204" pitchFamily="34" charset="0"/>
              </a:rPr>
              <a:t>Taxa de Filiação – Clubes		825.447</a:t>
            </a:r>
          </a:p>
          <a:p>
            <a:r>
              <a:rPr lang="pt-BR" dirty="0">
                <a:latin typeface="Arial Narrow" panose="020B0606020202030204" pitchFamily="34" charset="0"/>
              </a:rPr>
              <a:t>Patrocínios 			          0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Receitas			   7.130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Receita Liquida                                              832.577</a:t>
            </a:r>
          </a:p>
          <a:p>
            <a:r>
              <a:rPr lang="pt-BR" dirty="0">
                <a:latin typeface="Arial Narrow" panose="020B0606020202030204" pitchFamily="34" charset="0"/>
              </a:rPr>
              <a:t>		</a:t>
            </a:r>
          </a:p>
          <a:p>
            <a:r>
              <a:rPr lang="pt-BR" dirty="0"/>
              <a:t>		              	</a:t>
            </a:r>
          </a:p>
          <a:p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="" xmlns:a16="http://schemas.microsoft.com/office/drawing/2014/main" id="{A23B6745-4939-41BD-B50E-2B23783C6B3C}"/>
              </a:ext>
            </a:extLst>
          </p:cNvPr>
          <p:cNvCxnSpPr/>
          <p:nvPr/>
        </p:nvCxnSpPr>
        <p:spPr>
          <a:xfrm>
            <a:off x="4690734" y="3491644"/>
            <a:ext cx="75537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39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Contas FPCG - DRE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68456" y="1390672"/>
            <a:ext cx="79562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DESPESAS</a:t>
            </a:r>
          </a:p>
          <a:p>
            <a:r>
              <a:rPr lang="pt-BR" dirty="0">
                <a:latin typeface="Arial Narrow" panose="020B0606020202030204" pitchFamily="34" charset="0"/>
              </a:rPr>
              <a:t>Despesas Gerais		               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(755.482)</a:t>
            </a:r>
          </a:p>
          <a:p>
            <a:r>
              <a:rPr lang="pt-BR" dirty="0">
                <a:latin typeface="Arial Narrow" panose="020B0606020202030204" pitchFamily="34" charset="0"/>
              </a:rPr>
              <a:t>Resultados dos Eventos: 		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(45.780)</a:t>
            </a:r>
          </a:p>
          <a:p>
            <a:r>
              <a:rPr lang="pt-BR" dirty="0">
                <a:latin typeface="Arial Narrow" panose="020B0606020202030204" pitchFamily="34" charset="0"/>
              </a:rPr>
              <a:t>Outras Receitas Operacionais:	</a:t>
            </a:r>
          </a:p>
          <a:p>
            <a:r>
              <a:rPr lang="pt-BR" dirty="0">
                <a:latin typeface="Arial Narrow" panose="020B0606020202030204" pitchFamily="34" charset="0"/>
              </a:rPr>
              <a:t>Resultados financeiro:		    1.981</a:t>
            </a:r>
          </a:p>
          <a:p>
            <a:r>
              <a:rPr lang="pt-BR" dirty="0">
                <a:latin typeface="Arial Narrow" panose="020B0606020202030204" pitchFamily="34" charset="0"/>
              </a:rPr>
              <a:t>Total Despesas: 		                </a:t>
            </a:r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(799.281)</a:t>
            </a:r>
          </a:p>
          <a:p>
            <a:endParaRPr lang="pt-BR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Arial Narrow" panose="020B0606020202030204" pitchFamily="34" charset="0"/>
              </a:rPr>
              <a:t>			</a:t>
            </a:r>
            <a:r>
              <a:rPr lang="pt-BR" dirty="0">
                <a:latin typeface="Arial Narrow" panose="020B0606020202030204" pitchFamily="34" charset="0"/>
              </a:rPr>
              <a:t>			</a:t>
            </a:r>
            <a:endParaRPr lang="pt-BR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pt-BR" sz="2000" dirty="0">
                <a:latin typeface="Arial Narrow" panose="020B0606020202030204" pitchFamily="34" charset="0"/>
              </a:rPr>
              <a:t>Superávit líquido do Exercício:	33.287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1125" y="5473520"/>
            <a:ext cx="11190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dirty="0"/>
              <a:t>Despesas gerais compreendem todas as obrigações fixas da FPCG, sendo: Despesa com Pessoal e todos os encargos sobre ela; despesas administrativas onde constam os repasses para a CBGOLFE, e de serviços de terceiros.</a:t>
            </a:r>
          </a:p>
          <a:p>
            <a:pPr algn="just"/>
            <a:r>
              <a:rPr lang="pt-BR" sz="1100" dirty="0"/>
              <a:t>Resultado dos Eventos organizados pela FPCG válidos para os Ranking Nacional e Estadual bem como, eventos internacionais. A FPCG também enviou equipe técnica para todos os eventos válidos para os rankings Estadual.</a:t>
            </a:r>
          </a:p>
        </p:txBody>
      </p:sp>
    </p:spTree>
    <p:extLst>
      <p:ext uri="{BB962C8B-B14F-4D97-AF65-F5344CB8AC3E}">
        <p14:creationId xmlns:p14="http://schemas.microsoft.com/office/powerpoint/2010/main" val="41193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4AEFB32-FEE9-42D7-A04E-053FDF25D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712" y="78761"/>
            <a:ext cx="890848" cy="921434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4B0459D2-FF33-4F81-99DD-49A5238BC2C8}"/>
              </a:ext>
            </a:extLst>
          </p:cNvPr>
          <p:cNvCxnSpPr>
            <a:cxnSpLocks/>
          </p:cNvCxnSpPr>
          <p:nvPr/>
        </p:nvCxnSpPr>
        <p:spPr>
          <a:xfrm>
            <a:off x="954156" y="1146007"/>
            <a:ext cx="105169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EEB7BF43-8AA8-4BDA-8B2D-7376291FB409}"/>
              </a:ext>
            </a:extLst>
          </p:cNvPr>
          <p:cNvSpPr txBox="1"/>
          <p:nvPr/>
        </p:nvSpPr>
        <p:spPr>
          <a:xfrm flipH="1">
            <a:off x="954156" y="539478"/>
            <a:ext cx="387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Arial Nova" panose="020B0504020202020204" pitchFamily="34" charset="0"/>
              </a:rPr>
              <a:t>Saldos de caixa - FPCG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CFB3063-C563-49D3-AEEA-FF2562F195D1}"/>
              </a:ext>
            </a:extLst>
          </p:cNvPr>
          <p:cNvSpPr txBox="1"/>
          <p:nvPr/>
        </p:nvSpPr>
        <p:spPr>
          <a:xfrm>
            <a:off x="1045559" y="1907597"/>
            <a:ext cx="94021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Saldos em caixa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CONTA APLICAÇÃO / MOVIMENTO			R$ 244.791,57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Arial Narrow" panose="020B0606020202030204" pitchFamily="34" charset="0"/>
              </a:rPr>
              <a:t>FUNDO DE RESERVA				R$ 122.584,40</a:t>
            </a:r>
          </a:p>
          <a:p>
            <a:endParaRPr lang="pt-BR" dirty="0">
              <a:latin typeface="Arial Narrow" panose="020B0606020202030204" pitchFamily="34" charset="0"/>
            </a:endParaRPr>
          </a:p>
          <a:p>
            <a:r>
              <a:rPr lang="pt-BR" dirty="0">
                <a:latin typeface="Arial Narrow" panose="020B0606020202030204" pitchFamily="34" charset="0"/>
              </a:rPr>
              <a:t>TOTAL:						R$ 367.375,97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54156" y="5537916"/>
            <a:ext cx="1061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A FPCG adota o sistema de aplicação automática em todos os valores disponíveis na conta movimento, assim, o valor é baixado automaticamente da conta para pagamentos. Possui uma conta poupança, na qual os valores representam o total disponível do fundo de reserva.</a:t>
            </a:r>
          </a:p>
          <a:p>
            <a:pPr algn="just"/>
            <a:r>
              <a:rPr lang="pt-BR" sz="1200" dirty="0"/>
              <a:t>O valor acima representa todos os recursos da FPCG até a data da AGO.</a:t>
            </a:r>
          </a:p>
        </p:txBody>
      </p:sp>
    </p:spTree>
    <p:extLst>
      <p:ext uri="{BB962C8B-B14F-4D97-AF65-F5344CB8AC3E}">
        <p14:creationId xmlns:p14="http://schemas.microsoft.com/office/powerpoint/2010/main" val="2137793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23289</TotalTime>
  <Words>1233</Words>
  <Application>Microsoft Office PowerPoint</Application>
  <PresentationFormat>Widescreen</PresentationFormat>
  <Paragraphs>232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Arial Nova</vt:lpstr>
      <vt:lpstr>Calibri</vt:lpstr>
      <vt:lpstr>Calibri Light</vt:lpstr>
      <vt:lpstr>Century Gothic</vt:lpstr>
      <vt:lpstr>Wingdings</vt:lpstr>
      <vt:lpstr>Tema do Office</vt:lpstr>
      <vt:lpstr>    Fonte de recursos – pauta 1 Apresentação das atividades – pauta 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Votação para aprovação  </vt:lpstr>
      <vt:lpstr>    Apresentação das atividades Pauta 2 </vt:lpstr>
      <vt:lpstr>  ALTERAÇÕES ADMINISTRATIVAS Saídas:  Enzo Miyamura e Kelly Graça Contratação:  Assessoria imprensa - Sabrina Coelho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Relatórios de atividades 2019</dc:title>
  <dc:creator>Enzo Miyamura</dc:creator>
  <cp:lastModifiedBy>ADRIANO</cp:lastModifiedBy>
  <cp:revision>174</cp:revision>
  <cp:lastPrinted>2022-06-21T18:19:24Z</cp:lastPrinted>
  <dcterms:created xsi:type="dcterms:W3CDTF">2020-06-01T12:26:10Z</dcterms:created>
  <dcterms:modified xsi:type="dcterms:W3CDTF">2022-06-21T18:19:27Z</dcterms:modified>
</cp:coreProperties>
</file>