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292" r:id="rId3"/>
    <p:sldId id="296" r:id="rId4"/>
    <p:sldId id="293" r:id="rId5"/>
    <p:sldId id="289" r:id="rId6"/>
    <p:sldId id="290" r:id="rId7"/>
    <p:sldId id="267" r:id="rId8"/>
    <p:sldId id="291" r:id="rId9"/>
    <p:sldId id="287" r:id="rId10"/>
    <p:sldId id="300" r:id="rId11"/>
    <p:sldId id="298" r:id="rId12"/>
    <p:sldId id="301" r:id="rId13"/>
    <p:sldId id="297" r:id="rId14"/>
    <p:sldId id="305" r:id="rId15"/>
    <p:sldId id="302" r:id="rId16"/>
    <p:sldId id="303" r:id="rId17"/>
    <p:sldId id="304" r:id="rId1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044B8B-4AE7-4D1E-99AD-1E0587637955}" v="36" dt="2021-04-26T14:13:20.5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nzo Miyamura" userId="88d07a466f8df87f" providerId="LiveId" clId="{AD044B8B-4AE7-4D1E-99AD-1E0587637955}"/>
    <pc:docChg chg="custSel addSld delSld modSld sldOrd">
      <pc:chgData name="Enzo Miyamura" userId="88d07a466f8df87f" providerId="LiveId" clId="{AD044B8B-4AE7-4D1E-99AD-1E0587637955}" dt="2021-04-27T18:26:45.462" v="1605" actId="20577"/>
      <pc:docMkLst>
        <pc:docMk/>
      </pc:docMkLst>
      <pc:sldChg chg="ord">
        <pc:chgData name="Enzo Miyamura" userId="88d07a466f8df87f" providerId="LiveId" clId="{AD044B8B-4AE7-4D1E-99AD-1E0587637955}" dt="2021-04-27T18:23:29.690" v="1585"/>
        <pc:sldMkLst>
          <pc:docMk/>
          <pc:sldMk cId="2137793375" sldId="287"/>
        </pc:sldMkLst>
      </pc:sldChg>
      <pc:sldChg chg="ord">
        <pc:chgData name="Enzo Miyamura" userId="88d07a466f8df87f" providerId="LiveId" clId="{AD044B8B-4AE7-4D1E-99AD-1E0587637955}" dt="2021-04-27T18:23:52.610" v="1589"/>
        <pc:sldMkLst>
          <pc:docMk/>
          <pc:sldMk cId="1188631874" sldId="292"/>
        </pc:sldMkLst>
      </pc:sldChg>
      <pc:sldChg chg="modSp mod ord">
        <pc:chgData name="Enzo Miyamura" userId="88d07a466f8df87f" providerId="LiveId" clId="{AD044B8B-4AE7-4D1E-99AD-1E0587637955}" dt="2021-04-27T18:23:00.957" v="1579"/>
        <pc:sldMkLst>
          <pc:docMk/>
          <pc:sldMk cId="2122986716" sldId="293"/>
        </pc:sldMkLst>
        <pc:spChg chg="mod">
          <ac:chgData name="Enzo Miyamura" userId="88d07a466f8df87f" providerId="LiveId" clId="{AD044B8B-4AE7-4D1E-99AD-1E0587637955}" dt="2021-04-26T12:51:09.305" v="907" actId="1076"/>
          <ac:spMkLst>
            <pc:docMk/>
            <pc:sldMk cId="2122986716" sldId="293"/>
            <ac:spMk id="11" creationId="{5C38AC22-37CF-47BD-B4C0-EDF2177492E0}"/>
          </ac:spMkLst>
        </pc:spChg>
      </pc:sldChg>
      <pc:sldChg chg="modSp mod ord">
        <pc:chgData name="Enzo Miyamura" userId="88d07a466f8df87f" providerId="LiveId" clId="{AD044B8B-4AE7-4D1E-99AD-1E0587637955}" dt="2021-04-27T18:23:59.634" v="1591"/>
        <pc:sldMkLst>
          <pc:docMk/>
          <pc:sldMk cId="1025957211" sldId="296"/>
        </pc:sldMkLst>
        <pc:spChg chg="mod">
          <ac:chgData name="Enzo Miyamura" userId="88d07a466f8df87f" providerId="LiveId" clId="{AD044B8B-4AE7-4D1E-99AD-1E0587637955}" dt="2021-04-26T12:50:52.379" v="904" actId="1076"/>
          <ac:spMkLst>
            <pc:docMk/>
            <pc:sldMk cId="1025957211" sldId="296"/>
            <ac:spMk id="2" creationId="{86F529BC-1CB7-4036-BD31-DD30143C1606}"/>
          </ac:spMkLst>
        </pc:spChg>
      </pc:sldChg>
      <pc:sldChg chg="modSp mod">
        <pc:chgData name="Enzo Miyamura" userId="88d07a466f8df87f" providerId="LiveId" clId="{AD044B8B-4AE7-4D1E-99AD-1E0587637955}" dt="2021-04-27T18:26:45.462" v="1605" actId="20577"/>
        <pc:sldMkLst>
          <pc:docMk/>
          <pc:sldMk cId="1574234775" sldId="297"/>
        </pc:sldMkLst>
        <pc:spChg chg="mod">
          <ac:chgData name="Enzo Miyamura" userId="88d07a466f8df87f" providerId="LiveId" clId="{AD044B8B-4AE7-4D1E-99AD-1E0587637955}" dt="2021-04-27T18:26:45.462" v="1605" actId="20577"/>
          <ac:spMkLst>
            <pc:docMk/>
            <pc:sldMk cId="1574234775" sldId="297"/>
            <ac:spMk id="3" creationId="{EEB7BF43-8AA8-4BDA-8B2D-7376291FB409}"/>
          </ac:spMkLst>
        </pc:spChg>
        <pc:spChg chg="mod">
          <ac:chgData name="Enzo Miyamura" userId="88d07a466f8df87f" providerId="LiveId" clId="{AD044B8B-4AE7-4D1E-99AD-1E0587637955}" dt="2021-04-26T12:40:12.569" v="860" actId="1076"/>
          <ac:spMkLst>
            <pc:docMk/>
            <pc:sldMk cId="1574234775" sldId="297"/>
            <ac:spMk id="4" creationId="{96356389-36F7-46E6-B1DB-84FAFCEA47AB}"/>
          </ac:spMkLst>
        </pc:spChg>
        <pc:spChg chg="mod">
          <ac:chgData name="Enzo Miyamura" userId="88d07a466f8df87f" providerId="LiveId" clId="{AD044B8B-4AE7-4D1E-99AD-1E0587637955}" dt="2021-04-26T12:39:59.293" v="857" actId="14100"/>
          <ac:spMkLst>
            <pc:docMk/>
            <pc:sldMk cId="1574234775" sldId="297"/>
            <ac:spMk id="11" creationId="{F99A7209-F26A-45CE-8969-42935667380C}"/>
          </ac:spMkLst>
        </pc:spChg>
        <pc:picChg chg="mod">
          <ac:chgData name="Enzo Miyamura" userId="88d07a466f8df87f" providerId="LiveId" clId="{AD044B8B-4AE7-4D1E-99AD-1E0587637955}" dt="2021-04-26T12:40:03.617" v="858" actId="1076"/>
          <ac:picMkLst>
            <pc:docMk/>
            <pc:sldMk cId="1574234775" sldId="297"/>
            <ac:picMk id="10" creationId="{DC3DD23A-90FA-4753-A4C7-E052D35DD490}"/>
          </ac:picMkLst>
        </pc:picChg>
      </pc:sldChg>
      <pc:sldChg chg="modSp mod">
        <pc:chgData name="Enzo Miyamura" userId="88d07a466f8df87f" providerId="LiveId" clId="{AD044B8B-4AE7-4D1E-99AD-1E0587637955}" dt="2021-04-26T12:41:17.221" v="869" actId="14100"/>
        <pc:sldMkLst>
          <pc:docMk/>
          <pc:sldMk cId="865461809" sldId="298"/>
        </pc:sldMkLst>
        <pc:spChg chg="mod">
          <ac:chgData name="Enzo Miyamura" userId="88d07a466f8df87f" providerId="LiveId" clId="{AD044B8B-4AE7-4D1E-99AD-1E0587637955}" dt="2021-04-26T12:41:13.932" v="868" actId="14100"/>
          <ac:spMkLst>
            <pc:docMk/>
            <pc:sldMk cId="865461809" sldId="298"/>
            <ac:spMk id="2" creationId="{8FFD14FF-9FD8-417E-91E7-32A563A90261}"/>
          </ac:spMkLst>
        </pc:spChg>
        <pc:spChg chg="mod">
          <ac:chgData name="Enzo Miyamura" userId="88d07a466f8df87f" providerId="LiveId" clId="{AD044B8B-4AE7-4D1E-99AD-1E0587637955}" dt="2021-04-26T12:40:57.127" v="866" actId="255"/>
          <ac:spMkLst>
            <pc:docMk/>
            <pc:sldMk cId="865461809" sldId="298"/>
            <ac:spMk id="4" creationId="{96356389-36F7-46E6-B1DB-84FAFCEA47AB}"/>
          </ac:spMkLst>
        </pc:spChg>
        <pc:spChg chg="mod">
          <ac:chgData name="Enzo Miyamura" userId="88d07a466f8df87f" providerId="LiveId" clId="{AD044B8B-4AE7-4D1E-99AD-1E0587637955}" dt="2021-04-26T12:41:17.221" v="869" actId="14100"/>
          <ac:spMkLst>
            <pc:docMk/>
            <pc:sldMk cId="865461809" sldId="298"/>
            <ac:spMk id="8" creationId="{5C1084F9-0A2F-402D-B235-88B3D96BB7E6}"/>
          </ac:spMkLst>
        </pc:spChg>
      </pc:sldChg>
      <pc:sldChg chg="modSp mod">
        <pc:chgData name="Enzo Miyamura" userId="88d07a466f8df87f" providerId="LiveId" clId="{AD044B8B-4AE7-4D1E-99AD-1E0587637955}" dt="2021-04-27T12:21:30.569" v="1575" actId="20577"/>
        <pc:sldMkLst>
          <pc:docMk/>
          <pc:sldMk cId="3096371574" sldId="301"/>
        </pc:sldMkLst>
        <pc:spChg chg="mod">
          <ac:chgData name="Enzo Miyamura" userId="88d07a466f8df87f" providerId="LiveId" clId="{AD044B8B-4AE7-4D1E-99AD-1E0587637955}" dt="2021-04-27T12:21:30.569" v="1575" actId="20577"/>
          <ac:spMkLst>
            <pc:docMk/>
            <pc:sldMk cId="3096371574" sldId="301"/>
            <ac:spMk id="2" creationId="{8FFD14FF-9FD8-417E-91E7-32A563A90261}"/>
          </ac:spMkLst>
        </pc:spChg>
        <pc:spChg chg="mod">
          <ac:chgData name="Enzo Miyamura" userId="88d07a466f8df87f" providerId="LiveId" clId="{AD044B8B-4AE7-4D1E-99AD-1E0587637955}" dt="2021-04-26T12:39:32.624" v="853" actId="20577"/>
          <ac:spMkLst>
            <pc:docMk/>
            <pc:sldMk cId="3096371574" sldId="301"/>
            <ac:spMk id="3" creationId="{EEB7BF43-8AA8-4BDA-8B2D-7376291FB409}"/>
          </ac:spMkLst>
        </pc:spChg>
        <pc:spChg chg="mod">
          <ac:chgData name="Enzo Miyamura" userId="88d07a466f8df87f" providerId="LiveId" clId="{AD044B8B-4AE7-4D1E-99AD-1E0587637955}" dt="2021-04-26T12:41:39.721" v="870" actId="20577"/>
          <ac:spMkLst>
            <pc:docMk/>
            <pc:sldMk cId="3096371574" sldId="301"/>
            <ac:spMk id="4" creationId="{96356389-36F7-46E6-B1DB-84FAFCEA47AB}"/>
          </ac:spMkLst>
        </pc:spChg>
        <pc:spChg chg="mod">
          <ac:chgData name="Enzo Miyamura" userId="88d07a466f8df87f" providerId="LiveId" clId="{AD044B8B-4AE7-4D1E-99AD-1E0587637955}" dt="2021-04-26T12:40:25.382" v="862" actId="255"/>
          <ac:spMkLst>
            <pc:docMk/>
            <pc:sldMk cId="3096371574" sldId="301"/>
            <ac:spMk id="9" creationId="{7C7B7228-878F-4EC5-8B6F-C79A921B7CE4}"/>
          </ac:spMkLst>
        </pc:spChg>
        <pc:cxnChg chg="mod">
          <ac:chgData name="Enzo Miyamura" userId="88d07a466f8df87f" providerId="LiveId" clId="{AD044B8B-4AE7-4D1E-99AD-1E0587637955}" dt="2021-04-26T12:40:32.825" v="863" actId="1076"/>
          <ac:cxnSpMkLst>
            <pc:docMk/>
            <pc:sldMk cId="3096371574" sldId="301"/>
            <ac:cxnSpMk id="11" creationId="{0A8A8CE2-210E-4417-951A-F35415AAE3B6}"/>
          </ac:cxnSpMkLst>
        </pc:cxnChg>
        <pc:cxnChg chg="mod">
          <ac:chgData name="Enzo Miyamura" userId="88d07a466f8df87f" providerId="LiveId" clId="{AD044B8B-4AE7-4D1E-99AD-1E0587637955}" dt="2021-04-26T12:40:37.659" v="864" actId="1076"/>
          <ac:cxnSpMkLst>
            <pc:docMk/>
            <pc:sldMk cId="3096371574" sldId="301"/>
            <ac:cxnSpMk id="12" creationId="{F379617D-BF1B-4367-AD42-33DF28C748E8}"/>
          </ac:cxnSpMkLst>
        </pc:cxnChg>
      </pc:sldChg>
      <pc:sldChg chg="addSp modSp mod">
        <pc:chgData name="Enzo Miyamura" userId="88d07a466f8df87f" providerId="LiveId" clId="{AD044B8B-4AE7-4D1E-99AD-1E0587637955}" dt="2021-04-26T12:39:37.762" v="855" actId="20577"/>
        <pc:sldMkLst>
          <pc:docMk/>
          <pc:sldMk cId="46397130" sldId="302"/>
        </pc:sldMkLst>
        <pc:spChg chg="mod">
          <ac:chgData name="Enzo Miyamura" userId="88d07a466f8df87f" providerId="LiveId" clId="{AD044B8B-4AE7-4D1E-99AD-1E0587637955}" dt="2021-04-26T12:39:37.762" v="855" actId="20577"/>
          <ac:spMkLst>
            <pc:docMk/>
            <pc:sldMk cId="46397130" sldId="302"/>
            <ac:spMk id="3" creationId="{EEB7BF43-8AA8-4BDA-8B2D-7376291FB409}"/>
          </ac:spMkLst>
        </pc:spChg>
        <pc:spChg chg="mod">
          <ac:chgData name="Enzo Miyamura" userId="88d07a466f8df87f" providerId="LiveId" clId="{AD044B8B-4AE7-4D1E-99AD-1E0587637955}" dt="2021-04-26T12:30:19.242" v="758" actId="6549"/>
          <ac:spMkLst>
            <pc:docMk/>
            <pc:sldMk cId="46397130" sldId="302"/>
            <ac:spMk id="16" creationId="{EC8FE877-4395-4E8A-85E7-B004C7B33B48}"/>
          </ac:spMkLst>
        </pc:spChg>
        <pc:picChg chg="add mod">
          <ac:chgData name="Enzo Miyamura" userId="88d07a466f8df87f" providerId="LiveId" clId="{AD044B8B-4AE7-4D1E-99AD-1E0587637955}" dt="2021-04-26T12:30:35.385" v="761" actId="1076"/>
          <ac:picMkLst>
            <pc:docMk/>
            <pc:sldMk cId="46397130" sldId="302"/>
            <ac:picMk id="17" creationId="{95D21AA6-3140-4816-9078-C0B6C0553C59}"/>
          </ac:picMkLst>
        </pc:picChg>
      </pc:sldChg>
      <pc:sldChg chg="addSp delSp modSp mod">
        <pc:chgData name="Enzo Miyamura" userId="88d07a466f8df87f" providerId="LiveId" clId="{AD044B8B-4AE7-4D1E-99AD-1E0587637955}" dt="2021-04-26T12:37:40.120" v="819" actId="1076"/>
        <pc:sldMkLst>
          <pc:docMk/>
          <pc:sldMk cId="4208524538" sldId="303"/>
        </pc:sldMkLst>
        <pc:spChg chg="add mod">
          <ac:chgData name="Enzo Miyamura" userId="88d07a466f8df87f" providerId="LiveId" clId="{AD044B8B-4AE7-4D1E-99AD-1E0587637955}" dt="2021-04-26T12:37:00.020" v="812" actId="14100"/>
          <ac:spMkLst>
            <pc:docMk/>
            <pc:sldMk cId="4208524538" sldId="303"/>
            <ac:spMk id="2" creationId="{C197E7D6-54B7-4C63-A287-B4F89F70D4EF}"/>
          </ac:spMkLst>
        </pc:spChg>
        <pc:spChg chg="del mod">
          <ac:chgData name="Enzo Miyamura" userId="88d07a466f8df87f" providerId="LiveId" clId="{AD044B8B-4AE7-4D1E-99AD-1E0587637955}" dt="2021-04-26T12:21:11.977" v="437" actId="478"/>
          <ac:spMkLst>
            <pc:docMk/>
            <pc:sldMk cId="4208524538" sldId="303"/>
            <ac:spMk id="6" creationId="{49D086B4-3965-4E7B-A771-F532BD3EE0B3}"/>
          </ac:spMkLst>
        </pc:spChg>
        <pc:spChg chg="add mod">
          <ac:chgData name="Enzo Miyamura" userId="88d07a466f8df87f" providerId="LiveId" clId="{AD044B8B-4AE7-4D1E-99AD-1E0587637955}" dt="2021-04-26T12:37:40.120" v="819" actId="1076"/>
          <ac:spMkLst>
            <pc:docMk/>
            <pc:sldMk cId="4208524538" sldId="303"/>
            <ac:spMk id="8" creationId="{67B0DF7E-1AF7-45C2-88D8-DB9BC63F8322}"/>
          </ac:spMkLst>
        </pc:spChg>
        <pc:spChg chg="add mod">
          <ac:chgData name="Enzo Miyamura" userId="88d07a466f8df87f" providerId="LiveId" clId="{AD044B8B-4AE7-4D1E-99AD-1E0587637955}" dt="2021-04-26T12:37:06.129" v="813" actId="1076"/>
          <ac:spMkLst>
            <pc:docMk/>
            <pc:sldMk cId="4208524538" sldId="303"/>
            <ac:spMk id="9" creationId="{9D0FC5C3-2B13-4A4A-9086-F277E2EA895F}"/>
          </ac:spMkLst>
        </pc:spChg>
        <pc:spChg chg="add mod">
          <ac:chgData name="Enzo Miyamura" userId="88d07a466f8df87f" providerId="LiveId" clId="{AD044B8B-4AE7-4D1E-99AD-1E0587637955}" dt="2021-04-26T12:36:48.601" v="807" actId="1076"/>
          <ac:spMkLst>
            <pc:docMk/>
            <pc:sldMk cId="4208524538" sldId="303"/>
            <ac:spMk id="10" creationId="{E04975F1-8A52-46C8-A848-2613BADDF28D}"/>
          </ac:spMkLst>
        </pc:spChg>
        <pc:spChg chg="mod">
          <ac:chgData name="Enzo Miyamura" userId="88d07a466f8df87f" providerId="LiveId" clId="{AD044B8B-4AE7-4D1E-99AD-1E0587637955}" dt="2021-04-26T12:37:20.181" v="815" actId="403"/>
          <ac:spMkLst>
            <pc:docMk/>
            <pc:sldMk cId="4208524538" sldId="303"/>
            <ac:spMk id="11" creationId="{F99A7209-F26A-45CE-8969-42935667380C}"/>
          </ac:spMkLst>
        </pc:spChg>
        <pc:picChg chg="add mod">
          <ac:chgData name="Enzo Miyamura" userId="88d07a466f8df87f" providerId="LiveId" clId="{AD044B8B-4AE7-4D1E-99AD-1E0587637955}" dt="2021-04-26T12:37:32.369" v="816" actId="1076"/>
          <ac:picMkLst>
            <pc:docMk/>
            <pc:sldMk cId="4208524538" sldId="303"/>
            <ac:picMk id="3074" creationId="{398AD18D-0D33-4103-A8B9-9384C6AE2DBC}"/>
          </ac:picMkLst>
        </pc:picChg>
        <pc:picChg chg="add mod">
          <ac:chgData name="Enzo Miyamura" userId="88d07a466f8df87f" providerId="LiveId" clId="{AD044B8B-4AE7-4D1E-99AD-1E0587637955}" dt="2021-04-26T12:36:44.153" v="806" actId="1076"/>
          <ac:picMkLst>
            <pc:docMk/>
            <pc:sldMk cId="4208524538" sldId="303"/>
            <ac:picMk id="3076" creationId="{DF526FAD-FC58-444A-9655-E8052B354337}"/>
          </ac:picMkLst>
        </pc:picChg>
        <pc:picChg chg="add mod">
          <ac:chgData name="Enzo Miyamura" userId="88d07a466f8df87f" providerId="LiveId" clId="{AD044B8B-4AE7-4D1E-99AD-1E0587637955}" dt="2021-04-26T12:36:40.553" v="805" actId="1076"/>
          <ac:picMkLst>
            <pc:docMk/>
            <pc:sldMk cId="4208524538" sldId="303"/>
            <ac:picMk id="3078" creationId="{BE77DE38-A8DE-4E0A-B847-4EBB2092A22F}"/>
          </ac:picMkLst>
        </pc:picChg>
      </pc:sldChg>
      <pc:sldChg chg="del">
        <pc:chgData name="Enzo Miyamura" userId="88d07a466f8df87f" providerId="LiveId" clId="{AD044B8B-4AE7-4D1E-99AD-1E0587637955}" dt="2021-04-26T12:30:41.878" v="762" actId="2696"/>
        <pc:sldMkLst>
          <pc:docMk/>
          <pc:sldMk cId="1259474003" sldId="304"/>
        </pc:sldMkLst>
      </pc:sldChg>
      <pc:sldChg chg="addSp delSp modSp add mod">
        <pc:chgData name="Enzo Miyamura" userId="88d07a466f8df87f" providerId="LiveId" clId="{AD044B8B-4AE7-4D1E-99AD-1E0587637955}" dt="2021-04-26T12:50:27.778" v="903" actId="1076"/>
        <pc:sldMkLst>
          <pc:docMk/>
          <pc:sldMk cId="3792043621" sldId="304"/>
        </pc:sldMkLst>
        <pc:spChg chg="del">
          <ac:chgData name="Enzo Miyamura" userId="88d07a466f8df87f" providerId="LiveId" clId="{AD044B8B-4AE7-4D1E-99AD-1E0587637955}" dt="2021-04-26T12:42:41.823" v="874" actId="478"/>
          <ac:spMkLst>
            <pc:docMk/>
            <pc:sldMk cId="3792043621" sldId="304"/>
            <ac:spMk id="2" creationId="{C197E7D6-54B7-4C63-A287-B4F89F70D4EF}"/>
          </ac:spMkLst>
        </pc:spChg>
        <pc:spChg chg="del">
          <ac:chgData name="Enzo Miyamura" userId="88d07a466f8df87f" providerId="LiveId" clId="{AD044B8B-4AE7-4D1E-99AD-1E0587637955}" dt="2021-04-26T12:42:32.519" v="872" actId="478"/>
          <ac:spMkLst>
            <pc:docMk/>
            <pc:sldMk cId="3792043621" sldId="304"/>
            <ac:spMk id="3" creationId="{EEB7BF43-8AA8-4BDA-8B2D-7376291FB409}"/>
          </ac:spMkLst>
        </pc:spChg>
        <pc:spChg chg="del">
          <ac:chgData name="Enzo Miyamura" userId="88d07a466f8df87f" providerId="LiveId" clId="{AD044B8B-4AE7-4D1E-99AD-1E0587637955}" dt="2021-04-26T12:42:41.823" v="874" actId="478"/>
          <ac:spMkLst>
            <pc:docMk/>
            <pc:sldMk cId="3792043621" sldId="304"/>
            <ac:spMk id="8" creationId="{67B0DF7E-1AF7-45C2-88D8-DB9BC63F8322}"/>
          </ac:spMkLst>
        </pc:spChg>
        <pc:spChg chg="del">
          <ac:chgData name="Enzo Miyamura" userId="88d07a466f8df87f" providerId="LiveId" clId="{AD044B8B-4AE7-4D1E-99AD-1E0587637955}" dt="2021-04-26T12:42:41.823" v="874" actId="478"/>
          <ac:spMkLst>
            <pc:docMk/>
            <pc:sldMk cId="3792043621" sldId="304"/>
            <ac:spMk id="9" creationId="{9D0FC5C3-2B13-4A4A-9086-F277E2EA895F}"/>
          </ac:spMkLst>
        </pc:spChg>
        <pc:spChg chg="del">
          <ac:chgData name="Enzo Miyamura" userId="88d07a466f8df87f" providerId="LiveId" clId="{AD044B8B-4AE7-4D1E-99AD-1E0587637955}" dt="2021-04-26T12:42:43.431" v="875" actId="478"/>
          <ac:spMkLst>
            <pc:docMk/>
            <pc:sldMk cId="3792043621" sldId="304"/>
            <ac:spMk id="10" creationId="{E04975F1-8A52-46C8-A848-2613BADDF28D}"/>
          </ac:spMkLst>
        </pc:spChg>
        <pc:spChg chg="del">
          <ac:chgData name="Enzo Miyamura" userId="88d07a466f8df87f" providerId="LiveId" clId="{AD044B8B-4AE7-4D1E-99AD-1E0587637955}" dt="2021-04-26T12:42:41.823" v="874" actId="478"/>
          <ac:spMkLst>
            <pc:docMk/>
            <pc:sldMk cId="3792043621" sldId="304"/>
            <ac:spMk id="11" creationId="{F99A7209-F26A-45CE-8969-42935667380C}"/>
          </ac:spMkLst>
        </pc:spChg>
        <pc:spChg chg="add del mod">
          <ac:chgData name="Enzo Miyamura" userId="88d07a466f8df87f" providerId="LiveId" clId="{AD044B8B-4AE7-4D1E-99AD-1E0587637955}" dt="2021-04-26T12:50:23.581" v="902" actId="478"/>
          <ac:spMkLst>
            <pc:docMk/>
            <pc:sldMk cId="3792043621" sldId="304"/>
            <ac:spMk id="15" creationId="{28499707-9CF2-44B3-B0BC-8D1E8679C1EA}"/>
          </ac:spMkLst>
        </pc:spChg>
        <pc:picChg chg="del mod">
          <ac:chgData name="Enzo Miyamura" userId="88d07a466f8df87f" providerId="LiveId" clId="{AD044B8B-4AE7-4D1E-99AD-1E0587637955}" dt="2021-04-26T12:45:56.624" v="884" actId="478"/>
          <ac:picMkLst>
            <pc:docMk/>
            <pc:sldMk cId="3792043621" sldId="304"/>
            <ac:picMk id="5" creationId="{04AEFB32-FEE9-42D7-A04E-053FDF25DB23}"/>
          </ac:picMkLst>
        </pc:picChg>
        <pc:picChg chg="add mod">
          <ac:chgData name="Enzo Miyamura" userId="88d07a466f8df87f" providerId="LiveId" clId="{AD044B8B-4AE7-4D1E-99AD-1E0587637955}" dt="2021-04-26T12:50:27.778" v="903" actId="1076"/>
          <ac:picMkLst>
            <pc:docMk/>
            <pc:sldMk cId="3792043621" sldId="304"/>
            <ac:picMk id="6" creationId="{D2B16EC8-DFAD-46CA-87EB-3E00D897FF1C}"/>
          </ac:picMkLst>
        </pc:picChg>
        <pc:picChg chg="del">
          <ac:chgData name="Enzo Miyamura" userId="88d07a466f8df87f" providerId="LiveId" clId="{AD044B8B-4AE7-4D1E-99AD-1E0587637955}" dt="2021-04-26T12:42:41.823" v="874" actId="478"/>
          <ac:picMkLst>
            <pc:docMk/>
            <pc:sldMk cId="3792043621" sldId="304"/>
            <ac:picMk id="3074" creationId="{398AD18D-0D33-4103-A8B9-9384C6AE2DBC}"/>
          </ac:picMkLst>
        </pc:picChg>
        <pc:picChg chg="del">
          <ac:chgData name="Enzo Miyamura" userId="88d07a466f8df87f" providerId="LiveId" clId="{AD044B8B-4AE7-4D1E-99AD-1E0587637955}" dt="2021-04-26T12:42:41.823" v="874" actId="478"/>
          <ac:picMkLst>
            <pc:docMk/>
            <pc:sldMk cId="3792043621" sldId="304"/>
            <ac:picMk id="3076" creationId="{DF526FAD-FC58-444A-9655-E8052B354337}"/>
          </ac:picMkLst>
        </pc:picChg>
        <pc:picChg chg="del">
          <ac:chgData name="Enzo Miyamura" userId="88d07a466f8df87f" providerId="LiveId" clId="{AD044B8B-4AE7-4D1E-99AD-1E0587637955}" dt="2021-04-26T12:42:41.823" v="874" actId="478"/>
          <ac:picMkLst>
            <pc:docMk/>
            <pc:sldMk cId="3792043621" sldId="304"/>
            <ac:picMk id="3078" creationId="{BE77DE38-A8DE-4E0A-B847-4EBB2092A22F}"/>
          </ac:picMkLst>
        </pc:picChg>
        <pc:cxnChg chg="del">
          <ac:chgData name="Enzo Miyamura" userId="88d07a466f8df87f" providerId="LiveId" clId="{AD044B8B-4AE7-4D1E-99AD-1E0587637955}" dt="2021-04-26T12:42:33.530" v="873" actId="478"/>
          <ac:cxnSpMkLst>
            <pc:docMk/>
            <pc:sldMk cId="3792043621" sldId="304"/>
            <ac:cxnSpMk id="7" creationId="{4B0459D2-FF33-4F81-99DD-49A5238BC2C8}"/>
          </ac:cxnSpMkLst>
        </pc:cxnChg>
      </pc:sldChg>
      <pc:sldChg chg="addSp delSp modSp add mod">
        <pc:chgData name="Enzo Miyamura" userId="88d07a466f8df87f" providerId="LiveId" clId="{AD044B8B-4AE7-4D1E-99AD-1E0587637955}" dt="2021-04-26T14:22:22.425" v="1560" actId="1076"/>
        <pc:sldMkLst>
          <pc:docMk/>
          <pc:sldMk cId="1857754547" sldId="305"/>
        </pc:sldMkLst>
        <pc:spChg chg="add mod">
          <ac:chgData name="Enzo Miyamura" userId="88d07a466f8df87f" providerId="LiveId" clId="{AD044B8B-4AE7-4D1E-99AD-1E0587637955}" dt="2021-04-26T14:22:19.970" v="1559" actId="14100"/>
          <ac:spMkLst>
            <pc:docMk/>
            <pc:sldMk cId="1857754547" sldId="305"/>
            <ac:spMk id="2" creationId="{6CBAB669-0152-4989-BDD7-900A995E40BE}"/>
          </ac:spMkLst>
        </pc:spChg>
        <pc:spChg chg="mod">
          <ac:chgData name="Enzo Miyamura" userId="88d07a466f8df87f" providerId="LiveId" clId="{AD044B8B-4AE7-4D1E-99AD-1E0587637955}" dt="2021-04-26T13:16:01.822" v="929" actId="20577"/>
          <ac:spMkLst>
            <pc:docMk/>
            <pc:sldMk cId="1857754547" sldId="305"/>
            <ac:spMk id="3" creationId="{EEB7BF43-8AA8-4BDA-8B2D-7376291FB409}"/>
          </ac:spMkLst>
        </pc:spChg>
        <pc:spChg chg="mod">
          <ac:chgData name="Enzo Miyamura" userId="88d07a466f8df87f" providerId="LiveId" clId="{AD044B8B-4AE7-4D1E-99AD-1E0587637955}" dt="2021-04-26T13:20:00.339" v="1177" actId="1076"/>
          <ac:spMkLst>
            <pc:docMk/>
            <pc:sldMk cId="1857754547" sldId="305"/>
            <ac:spMk id="4" creationId="{96356389-36F7-46E6-B1DB-84FAFCEA47AB}"/>
          </ac:spMkLst>
        </pc:spChg>
        <pc:spChg chg="add mod">
          <ac:chgData name="Enzo Miyamura" userId="88d07a466f8df87f" providerId="LiveId" clId="{AD044B8B-4AE7-4D1E-99AD-1E0587637955}" dt="2021-04-26T14:22:22.425" v="1560" actId="1076"/>
          <ac:spMkLst>
            <pc:docMk/>
            <pc:sldMk cId="1857754547" sldId="305"/>
            <ac:spMk id="6" creationId="{B204907B-7293-46B6-A1FA-D0E00023EA13}"/>
          </ac:spMkLst>
        </pc:spChg>
        <pc:spChg chg="add mod">
          <ac:chgData name="Enzo Miyamura" userId="88d07a466f8df87f" providerId="LiveId" clId="{AD044B8B-4AE7-4D1E-99AD-1E0587637955}" dt="2021-04-26T14:21:38.833" v="1550" actId="1076"/>
          <ac:spMkLst>
            <pc:docMk/>
            <pc:sldMk cId="1857754547" sldId="305"/>
            <ac:spMk id="9" creationId="{12BDE0E4-EAEB-40D3-88AD-85E499A4CD6E}"/>
          </ac:spMkLst>
        </pc:spChg>
        <pc:spChg chg="mod">
          <ac:chgData name="Enzo Miyamura" userId="88d07a466f8df87f" providerId="LiveId" clId="{AD044B8B-4AE7-4D1E-99AD-1E0587637955}" dt="2021-04-26T13:17:06.534" v="1084" actId="14100"/>
          <ac:spMkLst>
            <pc:docMk/>
            <pc:sldMk cId="1857754547" sldId="305"/>
            <ac:spMk id="11" creationId="{F99A7209-F26A-45CE-8969-42935667380C}"/>
          </ac:spMkLst>
        </pc:spChg>
        <pc:picChg chg="del">
          <ac:chgData name="Enzo Miyamura" userId="88d07a466f8df87f" providerId="LiveId" clId="{AD044B8B-4AE7-4D1E-99AD-1E0587637955}" dt="2021-04-26T13:17:09.984" v="1085" actId="478"/>
          <ac:picMkLst>
            <pc:docMk/>
            <pc:sldMk cId="1857754547" sldId="305"/>
            <ac:picMk id="10" creationId="{DC3DD23A-90FA-4753-A4C7-E052D35DD49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BBD5D9-DEC1-4002-99EC-0879845F1B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A090030-61C1-41D6-81C4-5191F56DAD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664951C-FA07-43AD-878A-5BA0D6F1E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C50E-46A8-407D-A42A-B62F08032AEB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933344B-8B2E-4675-BFF5-88A8F63F0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C77399B-CB9C-466E-80AF-94452FCB7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5B181-ADA9-4C37-B311-86CA6635EC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8978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50566E-1C47-44D5-BB8D-0437A067C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B753A35-34F1-478B-BA1F-ED0098B3B1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652237A-D448-4E5D-AA14-B94F1C9DE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C50E-46A8-407D-A42A-B62F08032AEB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54C5CEF-9A7A-457A-84A2-25D771503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724D513-5317-45FA-B8D6-1A95C17FF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5B181-ADA9-4C37-B311-86CA6635EC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046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C80694D-741E-47D8-9857-D1DDB7D4E2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695D92C-0EE3-42F0-9B45-9EDD79D697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EE5BD40-7E5A-45DE-9CA0-11B17186E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C50E-46A8-407D-A42A-B62F08032AEB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CA9B673-E30A-44BD-85B3-E08A782B0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21E823A-E7CD-435B-BEFD-3BDD1AC2D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5B181-ADA9-4C37-B311-86CA6635EC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4862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D3CCFA-C383-4D89-9034-16A47A160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DCDB70C-7A7A-49E3-AB88-4BDAC7F426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645F56A-6598-43BE-AF28-F362377E4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C50E-46A8-407D-A42A-B62F08032AEB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3BE1067-8D30-4FD7-8357-06925BE73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DF66780-5A45-4D7F-9F2C-7BC967FBA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5B181-ADA9-4C37-B311-86CA6635EC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8500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363BE5-432E-46C0-B75A-D3132FB70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32BB8D2-6B61-4DA7-99E8-C447157673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E219415-A3E2-43CD-9D18-F19E9B293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C50E-46A8-407D-A42A-B62F08032AEB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14A9CD1-AC33-4BEE-8858-817CD362E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A0C9D0B-FC4A-4A65-A48B-F8091449D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5B181-ADA9-4C37-B311-86CA6635EC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1623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87FC79-3214-44C6-8DDD-D12E5CE1A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C82A55-A65B-4F6F-9F2F-742E8EEC23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BE1F6D5-8149-412B-9E61-BA5BF72030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19097BD-C681-4712-9141-39931B871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C50E-46A8-407D-A42A-B62F08032AEB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AC7D8A7-A825-40FC-BCD6-13171A1E8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390DCB0-79AD-40AC-8E02-FBD7C561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5B181-ADA9-4C37-B311-86CA6635EC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3141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6F0CD0-8784-43CA-9288-E0474B610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9B5000B-FC63-40D9-9281-39C679FB90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58DC225-AD03-42B9-9127-F07CA789A7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6399B3A-2618-4B57-A52C-85A84BB258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93DC930-54DE-4829-9C35-4295FAA658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561ADC3-BE4D-4964-9F5C-2CADA9453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C50E-46A8-407D-A42A-B62F08032AEB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FE71681-A1C2-41B1-84DB-76311253A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A7D62A5-1620-470C-9BB4-B92C14132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5B181-ADA9-4C37-B311-86CA6635EC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4700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E1588C-F5E9-4021-A8DA-1793A8393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AB10248-664E-4340-AF7A-AB36D8073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C50E-46A8-407D-A42A-B62F08032AEB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21A80FB-3340-48CE-8D06-A3823E5D8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BA95609-3A87-4D4B-870F-6C193E4B9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5B181-ADA9-4C37-B311-86CA6635EC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8503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0E0234E-0D8E-4C4A-AA99-F356E7191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C50E-46A8-407D-A42A-B62F08032AEB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3BDA53A-CB6B-48CD-9BB3-20D080AEC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1A2BEC5-71EC-4A39-B8F0-984C73824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5B181-ADA9-4C37-B311-86CA6635EC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8768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3DA4ED-13A3-46DD-988A-7A15C219E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AB9C5D7-A3BA-4E0A-8C54-9767D63069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6315B8E-E7F9-4FB6-A059-0A223AEA35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57E4C39-6DFD-4752-B24A-9973578F6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C50E-46A8-407D-A42A-B62F08032AEB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1E8699B-90D2-4BCA-BD68-10E14D3E1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7FA310D-FB2E-44BF-B44C-182A63682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5B181-ADA9-4C37-B311-86CA6635EC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5463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86B063-A610-4546-8796-E24D1B372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DA979AA-AB67-4081-B7B2-1B8AC00F45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60BFD01-E6E3-4A08-9E46-E6F0AC49FC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E2E408D-CF29-4F83-8B99-28F0F30DB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C50E-46A8-407D-A42A-B62F08032AEB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69EA251-CC9F-41B3-B3B9-41141F1A9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EE79975-2B3E-4FA4-B65A-284543008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5B181-ADA9-4C37-B311-86CA6635EC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1330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B2B5F84-9F98-4CC7-953D-10A468CD2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00FCA7F-83AD-4DA2-AAB5-1B22583790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B8788F5-44F8-4B62-8501-53BEBB0947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EC50E-46A8-407D-A42A-B62F08032AEB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E8C787F-2893-419A-B235-4A151ABDE1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A5326CF-27BA-45EC-882B-1C0CA54B56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5B181-ADA9-4C37-B311-86CA6635EC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1457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82AE54-3B71-4246-8D2B-164ABC4BAE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1635" y="2067345"/>
            <a:ext cx="7730504" cy="2075614"/>
          </a:xfrm>
          <a:noFill/>
          <a:effectLst>
            <a:softEdge rad="317500"/>
          </a:effectLst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br>
              <a:rPr lang="pt-BR" sz="3200" b="1" dirty="0">
                <a:solidFill>
                  <a:schemeClr val="tx2"/>
                </a:solidFill>
                <a:effectLst>
                  <a:outerShdw dist="50800" dir="5400000" algn="ctr" rotWithShape="0">
                    <a:srgbClr val="000000">
                      <a:alpha val="0"/>
                    </a:srgbClr>
                  </a:outerShdw>
                </a:effectLst>
                <a:latin typeface="Arial Nova" panose="020B0504020202020204" pitchFamily="34" charset="0"/>
              </a:rPr>
            </a:br>
            <a:br>
              <a:rPr lang="pt-BR" sz="3200" b="1" dirty="0">
                <a:solidFill>
                  <a:schemeClr val="tx2"/>
                </a:solidFill>
                <a:effectLst>
                  <a:outerShdw dist="50800" dir="5400000" algn="ctr" rotWithShape="0">
                    <a:srgbClr val="000000">
                      <a:alpha val="0"/>
                    </a:srgbClr>
                  </a:outerShdw>
                </a:effectLst>
                <a:latin typeface="Arial Nova" panose="020B0504020202020204" pitchFamily="34" charset="0"/>
              </a:rPr>
            </a:br>
            <a:br>
              <a:rPr lang="pt-BR" sz="3200" b="1" dirty="0">
                <a:solidFill>
                  <a:schemeClr val="tx2"/>
                </a:solidFill>
                <a:effectLst>
                  <a:outerShdw dist="50800" dir="5400000" algn="ctr" rotWithShape="0">
                    <a:srgbClr val="000000">
                      <a:alpha val="0"/>
                    </a:srgbClr>
                  </a:outerShdw>
                </a:effectLst>
                <a:latin typeface="Arial Nova" panose="020B0504020202020204" pitchFamily="34" charset="0"/>
              </a:rPr>
            </a:br>
            <a:br>
              <a:rPr lang="pt-BR" sz="3200" b="1" dirty="0">
                <a:solidFill>
                  <a:schemeClr val="tx2"/>
                </a:solidFill>
                <a:effectLst>
                  <a:outerShdw dist="50800" dir="5400000" algn="ctr" rotWithShape="0">
                    <a:srgbClr val="000000">
                      <a:alpha val="0"/>
                    </a:srgbClr>
                  </a:outerShdw>
                </a:effectLst>
                <a:latin typeface="Arial Nova" panose="020B0504020202020204" pitchFamily="34" charset="0"/>
              </a:rPr>
            </a:br>
            <a:r>
              <a:rPr lang="pt-BR" sz="3200" b="1" dirty="0">
                <a:solidFill>
                  <a:schemeClr val="tx2"/>
                </a:solidFill>
                <a:latin typeface="Arial Nova" panose="020B0504020202020204" pitchFamily="34" charset="0"/>
              </a:rPr>
              <a:t>Fonte de recursos </a:t>
            </a:r>
            <a:br>
              <a:rPr lang="pt-BR" sz="3200" b="1" dirty="0">
                <a:solidFill>
                  <a:schemeClr val="tx2"/>
                </a:solidFill>
                <a:latin typeface="Arial Nova" panose="020B0504020202020204" pitchFamily="34" charset="0"/>
              </a:rPr>
            </a:br>
            <a:r>
              <a:rPr lang="pt-BR" sz="3200" b="1" dirty="0">
                <a:solidFill>
                  <a:schemeClr val="tx2">
                    <a:alpha val="28000"/>
                  </a:schemeClr>
                </a:solidFill>
                <a:effectLst>
                  <a:glow>
                    <a:schemeClr val="accent1"/>
                  </a:glow>
                  <a:outerShdw dist="50800" dir="5400000" algn="ctr" rotWithShape="0">
                    <a:srgbClr val="000000">
                      <a:alpha val="0"/>
                    </a:srgbClr>
                  </a:outerShdw>
                </a:effectLst>
                <a:latin typeface="Arial Nova" panose="020B0504020202020204" pitchFamily="34" charset="0"/>
              </a:rPr>
              <a:t>Apresentação das atividades</a:t>
            </a:r>
            <a:br>
              <a:rPr lang="pt-BR" sz="3200" b="1" dirty="0">
                <a:solidFill>
                  <a:schemeClr val="tx2"/>
                </a:solidFill>
                <a:latin typeface="Arial Nova" panose="020B0504020202020204" pitchFamily="34" charset="0"/>
              </a:rPr>
            </a:br>
            <a:endParaRPr lang="pt-BR" sz="3200" b="1" dirty="0">
              <a:solidFill>
                <a:schemeClr val="tx2"/>
              </a:solidFill>
              <a:latin typeface="Arial Nova" panose="020B05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4AEFB32-FEE9-42D7-A04E-053FDF25DB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576" y="95602"/>
            <a:ext cx="890848" cy="921434"/>
          </a:xfrm>
          <a:prstGeom prst="rect">
            <a:avLst/>
          </a:prstGeom>
        </p:spPr>
      </p:pic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4B0459D2-FF33-4F81-99DD-49A5238BC2C8}"/>
              </a:ext>
            </a:extLst>
          </p:cNvPr>
          <p:cNvCxnSpPr>
            <a:cxnSpLocks/>
          </p:cNvCxnSpPr>
          <p:nvPr/>
        </p:nvCxnSpPr>
        <p:spPr>
          <a:xfrm>
            <a:off x="821635" y="1265277"/>
            <a:ext cx="1051692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>
            <a:extLst>
              <a:ext uri="{FF2B5EF4-FFF2-40B4-BE49-F238E27FC236}">
                <a16:creationId xmlns:a16="http://schemas.microsoft.com/office/drawing/2014/main" id="{7B8DA628-4FD0-498D-B434-C3A9CA59BB60}"/>
              </a:ext>
            </a:extLst>
          </p:cNvPr>
          <p:cNvSpPr txBox="1"/>
          <p:nvPr/>
        </p:nvSpPr>
        <p:spPr>
          <a:xfrm>
            <a:off x="5201478" y="5072557"/>
            <a:ext cx="17890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tx2"/>
                </a:solidFill>
                <a:latin typeface="Arial Nova" panose="020B0504020202020204" pitchFamily="34" charset="0"/>
              </a:rPr>
              <a:t>Exercício</a:t>
            </a:r>
          </a:p>
          <a:p>
            <a:pPr algn="ctr"/>
            <a:r>
              <a:rPr lang="pt-BR" sz="2400" b="1" dirty="0">
                <a:solidFill>
                  <a:schemeClr val="tx2"/>
                </a:solidFill>
                <a:latin typeface="Arial Nova" panose="020B0504020202020204" pitchFamily="34" charset="0"/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389306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82AE54-3B71-4246-8D2B-164ABC4BAE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1635" y="2067345"/>
            <a:ext cx="7730504" cy="2075614"/>
          </a:xfrm>
          <a:noFill/>
          <a:effectLst>
            <a:softEdge rad="317500"/>
          </a:effectLst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br>
              <a:rPr lang="pt-BR" sz="3200" b="1" dirty="0">
                <a:solidFill>
                  <a:schemeClr val="tx2"/>
                </a:solidFill>
                <a:effectLst>
                  <a:outerShdw dist="50800" dir="5400000" algn="ctr" rotWithShape="0">
                    <a:srgbClr val="000000">
                      <a:alpha val="0"/>
                    </a:srgbClr>
                  </a:outerShdw>
                </a:effectLst>
                <a:latin typeface="Arial Nova" panose="020B0504020202020204" pitchFamily="34" charset="0"/>
              </a:rPr>
            </a:br>
            <a:br>
              <a:rPr lang="pt-BR" sz="3200" b="1" dirty="0">
                <a:solidFill>
                  <a:schemeClr val="tx2"/>
                </a:solidFill>
                <a:effectLst>
                  <a:outerShdw dist="50800" dir="5400000" algn="ctr" rotWithShape="0">
                    <a:srgbClr val="000000">
                      <a:alpha val="0"/>
                    </a:srgbClr>
                  </a:outerShdw>
                </a:effectLst>
                <a:latin typeface="Arial Nova" panose="020B0504020202020204" pitchFamily="34" charset="0"/>
              </a:rPr>
            </a:br>
            <a:br>
              <a:rPr lang="pt-BR" sz="3200" b="1" dirty="0">
                <a:solidFill>
                  <a:schemeClr val="tx2"/>
                </a:solidFill>
                <a:effectLst>
                  <a:outerShdw dist="50800" dir="5400000" algn="ctr" rotWithShape="0">
                    <a:srgbClr val="000000">
                      <a:alpha val="0"/>
                    </a:srgbClr>
                  </a:outerShdw>
                </a:effectLst>
                <a:latin typeface="Arial Nova" panose="020B0504020202020204" pitchFamily="34" charset="0"/>
              </a:rPr>
            </a:br>
            <a:br>
              <a:rPr lang="pt-BR" sz="3200" b="1" dirty="0">
                <a:solidFill>
                  <a:schemeClr val="tx2"/>
                </a:solidFill>
                <a:effectLst>
                  <a:outerShdw dist="50800" dir="5400000" algn="ctr" rotWithShape="0">
                    <a:srgbClr val="000000">
                      <a:alpha val="0"/>
                    </a:srgbClr>
                  </a:outerShdw>
                </a:effectLst>
                <a:latin typeface="Arial Nova" panose="020B0504020202020204" pitchFamily="34" charset="0"/>
              </a:rPr>
            </a:br>
            <a:r>
              <a:rPr lang="pt-BR" sz="3200" b="1" dirty="0">
                <a:solidFill>
                  <a:schemeClr val="tx2">
                    <a:alpha val="28000"/>
                  </a:schemeClr>
                </a:solidFill>
                <a:latin typeface="Arial Nova" panose="020B0504020202020204" pitchFamily="34" charset="0"/>
              </a:rPr>
              <a:t>Fonte de recursos </a:t>
            </a:r>
            <a:br>
              <a:rPr lang="pt-BR" sz="3200" b="1" dirty="0">
                <a:solidFill>
                  <a:schemeClr val="tx2"/>
                </a:solidFill>
                <a:latin typeface="Arial Nova" panose="020B0504020202020204" pitchFamily="34" charset="0"/>
              </a:rPr>
            </a:br>
            <a:r>
              <a:rPr lang="pt-BR" sz="3200" b="1" dirty="0">
                <a:solidFill>
                  <a:schemeClr val="tx2"/>
                </a:solidFill>
                <a:effectLst>
                  <a:glow>
                    <a:schemeClr val="accent1"/>
                  </a:glow>
                  <a:outerShdw dist="50800" dir="5400000" algn="ctr" rotWithShape="0">
                    <a:srgbClr val="000000">
                      <a:alpha val="0"/>
                    </a:srgbClr>
                  </a:outerShdw>
                </a:effectLst>
                <a:latin typeface="Arial Nova" panose="020B0504020202020204" pitchFamily="34" charset="0"/>
              </a:rPr>
              <a:t>Apresentação das atividades</a:t>
            </a:r>
            <a:br>
              <a:rPr lang="pt-BR" sz="3200" b="1" dirty="0">
                <a:solidFill>
                  <a:schemeClr val="tx2"/>
                </a:solidFill>
                <a:latin typeface="Arial Nova" panose="020B0504020202020204" pitchFamily="34" charset="0"/>
              </a:rPr>
            </a:br>
            <a:endParaRPr lang="pt-BR" sz="3200" b="1" dirty="0">
              <a:solidFill>
                <a:schemeClr val="tx2"/>
              </a:solidFill>
              <a:latin typeface="Arial Nova" panose="020B05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4AEFB32-FEE9-42D7-A04E-053FDF25DB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576" y="95602"/>
            <a:ext cx="890848" cy="921434"/>
          </a:xfrm>
          <a:prstGeom prst="rect">
            <a:avLst/>
          </a:prstGeom>
        </p:spPr>
      </p:pic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4B0459D2-FF33-4F81-99DD-49A5238BC2C8}"/>
              </a:ext>
            </a:extLst>
          </p:cNvPr>
          <p:cNvCxnSpPr>
            <a:cxnSpLocks/>
          </p:cNvCxnSpPr>
          <p:nvPr/>
        </p:nvCxnSpPr>
        <p:spPr>
          <a:xfrm>
            <a:off x="821635" y="1265277"/>
            <a:ext cx="1051692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>
            <a:extLst>
              <a:ext uri="{FF2B5EF4-FFF2-40B4-BE49-F238E27FC236}">
                <a16:creationId xmlns:a16="http://schemas.microsoft.com/office/drawing/2014/main" id="{7B8DA628-4FD0-498D-B434-C3A9CA59BB60}"/>
              </a:ext>
            </a:extLst>
          </p:cNvPr>
          <p:cNvSpPr txBox="1"/>
          <p:nvPr/>
        </p:nvSpPr>
        <p:spPr>
          <a:xfrm>
            <a:off x="5201478" y="5072557"/>
            <a:ext cx="17890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tx2"/>
                </a:solidFill>
                <a:latin typeface="Arial Nova" panose="020B0504020202020204" pitchFamily="34" charset="0"/>
              </a:rPr>
              <a:t>Exercício</a:t>
            </a:r>
          </a:p>
          <a:p>
            <a:pPr algn="ctr"/>
            <a:r>
              <a:rPr lang="pt-BR" sz="2400" b="1" dirty="0">
                <a:solidFill>
                  <a:schemeClr val="tx2"/>
                </a:solidFill>
                <a:latin typeface="Arial Nova" panose="020B0504020202020204" pitchFamily="34" charset="0"/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802425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4AEFB32-FEE9-42D7-A04E-053FDF25DB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712" y="78761"/>
            <a:ext cx="890848" cy="921434"/>
          </a:xfrm>
          <a:prstGeom prst="rect">
            <a:avLst/>
          </a:prstGeom>
        </p:spPr>
      </p:pic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4B0459D2-FF33-4F81-99DD-49A5238BC2C8}"/>
              </a:ext>
            </a:extLst>
          </p:cNvPr>
          <p:cNvCxnSpPr>
            <a:cxnSpLocks/>
          </p:cNvCxnSpPr>
          <p:nvPr/>
        </p:nvCxnSpPr>
        <p:spPr>
          <a:xfrm>
            <a:off x="954156" y="1146007"/>
            <a:ext cx="1051692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>
            <a:extLst>
              <a:ext uri="{FF2B5EF4-FFF2-40B4-BE49-F238E27FC236}">
                <a16:creationId xmlns:a16="http://schemas.microsoft.com/office/drawing/2014/main" id="{EEB7BF43-8AA8-4BDA-8B2D-7376291FB409}"/>
              </a:ext>
            </a:extLst>
          </p:cNvPr>
          <p:cNvSpPr txBox="1"/>
          <p:nvPr/>
        </p:nvSpPr>
        <p:spPr>
          <a:xfrm flipH="1">
            <a:off x="954156" y="538530"/>
            <a:ext cx="5511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2060"/>
                </a:solidFill>
                <a:latin typeface="Arial Nova" panose="020B0504020202020204" pitchFamily="34" charset="0"/>
              </a:rPr>
              <a:t>Torneios Estadual e Nacional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6356389-36F7-46E6-B1DB-84FAFCEA47AB}"/>
              </a:ext>
            </a:extLst>
          </p:cNvPr>
          <p:cNvSpPr txBox="1"/>
          <p:nvPr/>
        </p:nvSpPr>
        <p:spPr>
          <a:xfrm>
            <a:off x="954156" y="1363350"/>
            <a:ext cx="10384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Century Gothic" panose="020B0502020202020204" pitchFamily="34" charset="0"/>
              </a:rPr>
              <a:t>Devido a pandemia do Covid-19, a partir da segunda quinzena de março todos os eventos válidos para o ranking estadual e nacional foram suspensos. 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FFD14FF-9FD8-417E-91E7-32A563A90261}"/>
              </a:ext>
            </a:extLst>
          </p:cNvPr>
          <p:cNvSpPr txBox="1"/>
          <p:nvPr/>
        </p:nvSpPr>
        <p:spPr>
          <a:xfrm>
            <a:off x="960783" y="2286041"/>
            <a:ext cx="424732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EVENTOS ESTADUAL</a:t>
            </a:r>
          </a:p>
          <a:p>
            <a:endParaRPr lang="pt-BR" sz="1600" dirty="0">
              <a:latin typeface="Century Gothic" panose="020B0502020202020204" pitchFamily="34" charset="0"/>
            </a:endParaRPr>
          </a:p>
          <a:p>
            <a:r>
              <a:rPr lang="pt-BR" sz="1600" dirty="0">
                <a:latin typeface="Century Gothic" panose="020B0502020202020204" pitchFamily="34" charset="0"/>
              </a:rPr>
              <a:t>16º Aberto do Royal Golf</a:t>
            </a:r>
          </a:p>
          <a:p>
            <a:r>
              <a:rPr lang="pt-BR" sz="1600" dirty="0">
                <a:latin typeface="Century Gothic" panose="020B0502020202020204" pitchFamily="34" charset="0"/>
              </a:rPr>
              <a:t>08 e 09 de fevereiro</a:t>
            </a:r>
          </a:p>
          <a:p>
            <a:r>
              <a:rPr lang="pt-BR" sz="1600" dirty="0">
                <a:latin typeface="Century Gothic" panose="020B0502020202020204" pitchFamily="34" charset="0"/>
              </a:rPr>
              <a:t>Apoio técnico: Enzo Miyamura e Adriano Herrero</a:t>
            </a:r>
          </a:p>
          <a:p>
            <a:r>
              <a:rPr lang="pt-BR" sz="1600" dirty="0">
                <a:latin typeface="Century Gothic" panose="020B0502020202020204" pitchFamily="34" charset="0"/>
              </a:rPr>
              <a:t>Transporte: Ônibus</a:t>
            </a:r>
          </a:p>
          <a:p>
            <a:endParaRPr lang="pt-BR" sz="1600" dirty="0">
              <a:latin typeface="Century Gothic" panose="020B0502020202020204" pitchFamily="34" charset="0"/>
            </a:endParaRPr>
          </a:p>
          <a:p>
            <a:r>
              <a:rPr lang="pt-BR" sz="1600" dirty="0">
                <a:latin typeface="Century Gothic" panose="020B0502020202020204" pitchFamily="34" charset="0"/>
              </a:rPr>
              <a:t>17º Aberto do Santa Mônica</a:t>
            </a:r>
          </a:p>
          <a:p>
            <a:r>
              <a:rPr lang="pt-BR" sz="1600" dirty="0">
                <a:latin typeface="Century Gothic" panose="020B0502020202020204" pitchFamily="34" charset="0"/>
              </a:rPr>
              <a:t>07 e 08 de março</a:t>
            </a:r>
          </a:p>
          <a:p>
            <a:r>
              <a:rPr lang="pt-BR" sz="1600" dirty="0">
                <a:latin typeface="Century Gothic" panose="020B0502020202020204" pitchFamily="34" charset="0"/>
              </a:rPr>
              <a:t>Apoio técnico: Enzo Miyamura e Adriano Herrero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C1084F9-0A2F-402D-B235-88B3D96BB7E6}"/>
              </a:ext>
            </a:extLst>
          </p:cNvPr>
          <p:cNvSpPr txBox="1"/>
          <p:nvPr/>
        </p:nvSpPr>
        <p:spPr>
          <a:xfrm>
            <a:off x="6597749" y="2319212"/>
            <a:ext cx="474081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EVENTOS NACIONAL</a:t>
            </a:r>
          </a:p>
          <a:p>
            <a:pPr algn="ctr"/>
            <a:endParaRPr lang="pt-BR" sz="1600" dirty="0">
              <a:latin typeface="Century Gothic" panose="020B0502020202020204" pitchFamily="34" charset="0"/>
            </a:endParaRPr>
          </a:p>
          <a:p>
            <a:r>
              <a:rPr lang="pt-BR" sz="1600" dirty="0">
                <a:latin typeface="Century Gothic" panose="020B0502020202020204" pitchFamily="34" charset="0"/>
              </a:rPr>
              <a:t>Tour Nacional Juvenil – SP</a:t>
            </a:r>
          </a:p>
          <a:p>
            <a:r>
              <a:rPr lang="pt-BR" sz="1600" dirty="0">
                <a:latin typeface="Century Gothic" panose="020B0502020202020204" pitchFamily="34" charset="0"/>
              </a:rPr>
              <a:t>Guarapiranga Golf &amp; Country Club</a:t>
            </a:r>
          </a:p>
          <a:p>
            <a:r>
              <a:rPr lang="pt-BR" sz="1600" dirty="0">
                <a:latin typeface="Century Gothic" panose="020B0502020202020204" pitchFamily="34" charset="0"/>
              </a:rPr>
              <a:t>15 a 17 de janeiro</a:t>
            </a:r>
          </a:p>
          <a:p>
            <a:r>
              <a:rPr lang="pt-BR" sz="1600" dirty="0">
                <a:latin typeface="Century Gothic" panose="020B0502020202020204" pitchFamily="34" charset="0"/>
              </a:rPr>
              <a:t>Chefe de delegação: João Rodolfo de Souza</a:t>
            </a:r>
          </a:p>
          <a:p>
            <a:r>
              <a:rPr lang="pt-BR" sz="1600" dirty="0">
                <a:latin typeface="Century Gothic" panose="020B0502020202020204" pitchFamily="34" charset="0"/>
              </a:rPr>
              <a:t>Transporte: Ônibus</a:t>
            </a:r>
          </a:p>
          <a:p>
            <a:endParaRPr lang="pt-BR" sz="1600" dirty="0">
              <a:latin typeface="Century Gothic" panose="020B0502020202020204" pitchFamily="34" charset="0"/>
            </a:endParaRPr>
          </a:p>
          <a:p>
            <a:r>
              <a:rPr lang="pt-BR" sz="1600" dirty="0">
                <a:latin typeface="Century Gothic" panose="020B0502020202020204" pitchFamily="34" charset="0"/>
              </a:rPr>
              <a:t>Tour Nacional Juvenil – RS</a:t>
            </a:r>
          </a:p>
          <a:p>
            <a:r>
              <a:rPr lang="pt-BR" sz="1600" dirty="0">
                <a:latin typeface="Century Gothic" panose="020B0502020202020204" pitchFamily="34" charset="0"/>
              </a:rPr>
              <a:t>Belém Novo Golf Club</a:t>
            </a:r>
          </a:p>
          <a:p>
            <a:r>
              <a:rPr lang="pt-BR" sz="1600" dirty="0">
                <a:latin typeface="Century Gothic" panose="020B0502020202020204" pitchFamily="34" charset="0"/>
              </a:rPr>
              <a:t>06 a 08 de março</a:t>
            </a:r>
          </a:p>
          <a:p>
            <a:r>
              <a:rPr lang="pt-BR" sz="1600" dirty="0">
                <a:latin typeface="Century Gothic" panose="020B0502020202020204" pitchFamily="34" charset="0"/>
              </a:rPr>
              <a:t>Chefe de delegação: João Rodolfo de Souza</a:t>
            </a:r>
          </a:p>
          <a:p>
            <a:endParaRPr lang="pt-BR" sz="1600" dirty="0">
              <a:latin typeface="Century Gothic" panose="020B0502020202020204" pitchFamily="34" charset="0"/>
            </a:endParaRPr>
          </a:p>
          <a:p>
            <a:endParaRPr lang="pt-BR" sz="1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461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4AEFB32-FEE9-42D7-A04E-053FDF25DB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712" y="78761"/>
            <a:ext cx="890848" cy="921434"/>
          </a:xfrm>
          <a:prstGeom prst="rect">
            <a:avLst/>
          </a:prstGeom>
        </p:spPr>
      </p:pic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4B0459D2-FF33-4F81-99DD-49A5238BC2C8}"/>
              </a:ext>
            </a:extLst>
          </p:cNvPr>
          <p:cNvCxnSpPr>
            <a:cxnSpLocks/>
          </p:cNvCxnSpPr>
          <p:nvPr/>
        </p:nvCxnSpPr>
        <p:spPr>
          <a:xfrm>
            <a:off x="954156" y="1146007"/>
            <a:ext cx="1051692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>
            <a:extLst>
              <a:ext uri="{FF2B5EF4-FFF2-40B4-BE49-F238E27FC236}">
                <a16:creationId xmlns:a16="http://schemas.microsoft.com/office/drawing/2014/main" id="{EEB7BF43-8AA8-4BDA-8B2D-7376291FB409}"/>
              </a:ext>
            </a:extLst>
          </p:cNvPr>
          <p:cNvSpPr txBox="1"/>
          <p:nvPr/>
        </p:nvSpPr>
        <p:spPr>
          <a:xfrm flipH="1">
            <a:off x="954156" y="538530"/>
            <a:ext cx="5511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2060"/>
                </a:solidFill>
                <a:latin typeface="Arial Nova" panose="020B0504020202020204" pitchFamily="34" charset="0"/>
              </a:rPr>
              <a:t>Competição internacional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6356389-36F7-46E6-B1DB-84FAFCEA47AB}"/>
              </a:ext>
            </a:extLst>
          </p:cNvPr>
          <p:cNvSpPr txBox="1"/>
          <p:nvPr/>
        </p:nvSpPr>
        <p:spPr>
          <a:xfrm>
            <a:off x="954156" y="1363350"/>
            <a:ext cx="10384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Century Gothic" panose="020B0502020202020204" pitchFamily="34" charset="0"/>
              </a:rPr>
              <a:t>A FPCG enviou uma equipe de atletas juvenis para participar do 34º </a:t>
            </a:r>
            <a:r>
              <a:rPr lang="pt-BR" sz="1600" dirty="0" err="1">
                <a:latin typeface="Century Gothic" panose="020B0502020202020204" pitchFamily="34" charset="0"/>
              </a:rPr>
              <a:t>Torneo</a:t>
            </a:r>
            <a:r>
              <a:rPr lang="pt-BR" sz="1600" dirty="0">
                <a:latin typeface="Century Gothic" panose="020B0502020202020204" pitchFamily="34" charset="0"/>
              </a:rPr>
              <a:t> </a:t>
            </a:r>
            <a:r>
              <a:rPr lang="pt-BR" sz="1600" dirty="0" err="1">
                <a:latin typeface="Century Gothic" panose="020B0502020202020204" pitchFamily="34" charset="0"/>
              </a:rPr>
              <a:t>Amistad</a:t>
            </a:r>
            <a:r>
              <a:rPr lang="pt-BR" sz="1600" dirty="0">
                <a:latin typeface="Century Gothic" panose="020B0502020202020204" pitchFamily="34" charset="0"/>
              </a:rPr>
              <a:t> Internacional, um dos mais tradicionais e importantes torneio juvenil da Argentina. 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FFD14FF-9FD8-417E-91E7-32A563A90261}"/>
              </a:ext>
            </a:extLst>
          </p:cNvPr>
          <p:cNvSpPr txBox="1"/>
          <p:nvPr/>
        </p:nvSpPr>
        <p:spPr>
          <a:xfrm>
            <a:off x="960783" y="2286041"/>
            <a:ext cx="38644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INFORMAÇÕES DO TORNEIO</a:t>
            </a:r>
          </a:p>
          <a:p>
            <a:endParaRPr lang="pt-BR" sz="1600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1600" dirty="0">
                <a:latin typeface="Century Gothic" panose="020B0502020202020204" pitchFamily="34" charset="0"/>
              </a:rPr>
              <a:t>Data: 05 a 07 de fevereiro</a:t>
            </a:r>
          </a:p>
          <a:p>
            <a:pPr>
              <a:lnSpc>
                <a:spcPct val="150000"/>
              </a:lnSpc>
            </a:pPr>
            <a:r>
              <a:rPr lang="pt-BR" sz="1600" dirty="0">
                <a:latin typeface="Century Gothic" panose="020B0502020202020204" pitchFamily="34" charset="0"/>
              </a:rPr>
              <a:t>Modalidade: 54 buracos, </a:t>
            </a:r>
            <a:r>
              <a:rPr lang="pt-BR" sz="1600" dirty="0" err="1">
                <a:latin typeface="Century Gothic" panose="020B0502020202020204" pitchFamily="34" charset="0"/>
              </a:rPr>
              <a:t>Stroke</a:t>
            </a:r>
            <a:r>
              <a:rPr lang="pt-BR" sz="1600" dirty="0">
                <a:latin typeface="Century Gothic" panose="020B0502020202020204" pitchFamily="34" charset="0"/>
              </a:rPr>
              <a:t>-play</a:t>
            </a:r>
          </a:p>
          <a:p>
            <a:pPr>
              <a:lnSpc>
                <a:spcPct val="150000"/>
              </a:lnSpc>
            </a:pPr>
            <a:r>
              <a:rPr lang="pt-BR" sz="1600" dirty="0">
                <a:latin typeface="Century Gothic" panose="020B0502020202020204" pitchFamily="34" charset="0"/>
              </a:rPr>
              <a:t>Clube: </a:t>
            </a:r>
            <a:r>
              <a:rPr lang="pt-BR" sz="1600" dirty="0" err="1">
                <a:latin typeface="Century Gothic" panose="020B0502020202020204" pitchFamily="34" charset="0"/>
              </a:rPr>
              <a:t>Sierra</a:t>
            </a:r>
            <a:r>
              <a:rPr lang="pt-BR" sz="1600" dirty="0">
                <a:latin typeface="Century Gothic" panose="020B0502020202020204" pitchFamily="34" charset="0"/>
              </a:rPr>
              <a:t> de Los Padres Golf Club</a:t>
            </a:r>
          </a:p>
          <a:p>
            <a:pPr>
              <a:lnSpc>
                <a:spcPct val="150000"/>
              </a:lnSpc>
            </a:pPr>
            <a:r>
              <a:rPr lang="pt-BR" sz="1600" dirty="0">
                <a:latin typeface="Century Gothic" panose="020B0502020202020204" pitchFamily="34" charset="0"/>
              </a:rPr>
              <a:t>Cidade: Mar </a:t>
            </a:r>
            <a:r>
              <a:rPr lang="pt-BR" sz="1600" dirty="0" err="1">
                <a:latin typeface="Century Gothic" panose="020B0502020202020204" pitchFamily="34" charset="0"/>
              </a:rPr>
              <a:t>del</a:t>
            </a:r>
            <a:r>
              <a:rPr lang="pt-BR" sz="1600" dirty="0">
                <a:latin typeface="Century Gothic" panose="020B0502020202020204" pitchFamily="34" charset="0"/>
              </a:rPr>
              <a:t> Plata, Argentina</a:t>
            </a:r>
          </a:p>
          <a:p>
            <a:r>
              <a:rPr lang="pt-BR" sz="16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8A8AB25-AC8C-4C05-B8B7-0525994AF0F0}"/>
              </a:ext>
            </a:extLst>
          </p:cNvPr>
          <p:cNvSpPr txBox="1"/>
          <p:nvPr/>
        </p:nvSpPr>
        <p:spPr>
          <a:xfrm>
            <a:off x="2504049" y="25743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C7B7228-878F-4EC5-8B6F-C79A921B7CE4}"/>
              </a:ext>
            </a:extLst>
          </p:cNvPr>
          <p:cNvSpPr txBox="1"/>
          <p:nvPr/>
        </p:nvSpPr>
        <p:spPr>
          <a:xfrm>
            <a:off x="6096000" y="2295863"/>
            <a:ext cx="3864435" cy="3861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PARTICIPAÇÕES e RESULTADOS</a:t>
            </a:r>
          </a:p>
          <a:p>
            <a:endParaRPr lang="pt-BR" sz="1600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1600" dirty="0">
                <a:latin typeface="Century Gothic" panose="020B0502020202020204" pitchFamily="34" charset="0"/>
              </a:rPr>
              <a:t>ARTHUR LOCOMAN DOS SANTOS</a:t>
            </a:r>
          </a:p>
          <a:p>
            <a:pPr>
              <a:lnSpc>
                <a:spcPct val="150000"/>
              </a:lnSpc>
            </a:pPr>
            <a:r>
              <a:rPr lang="pt-BR" sz="1600" dirty="0">
                <a:latin typeface="Century Gothic" panose="020B0502020202020204" pitchFamily="34" charset="0"/>
              </a:rPr>
              <a:t>5º colocado</a:t>
            </a:r>
          </a:p>
          <a:p>
            <a:pPr>
              <a:lnSpc>
                <a:spcPct val="150000"/>
              </a:lnSpc>
            </a:pPr>
            <a:r>
              <a:rPr lang="pt-BR" sz="1600" dirty="0">
                <a:latin typeface="Century Gothic" panose="020B0502020202020204" pitchFamily="34" charset="0"/>
              </a:rPr>
              <a:t>75 / 35 / 74, TOTAL 184 (+6)</a:t>
            </a:r>
          </a:p>
          <a:p>
            <a:pPr>
              <a:lnSpc>
                <a:spcPct val="150000"/>
              </a:lnSpc>
            </a:pPr>
            <a:r>
              <a:rPr lang="pt-BR" sz="1600" dirty="0">
                <a:latin typeface="Century Gothic" panose="020B0502020202020204" pitchFamily="34" charset="0"/>
              </a:rPr>
              <a:t>RENATO DA SILVA FILHO</a:t>
            </a:r>
          </a:p>
          <a:p>
            <a:pPr>
              <a:lnSpc>
                <a:spcPct val="150000"/>
              </a:lnSpc>
            </a:pPr>
            <a:r>
              <a:rPr lang="pt-BR" sz="1600" dirty="0">
                <a:latin typeface="Century Gothic" panose="020B0502020202020204" pitchFamily="34" charset="0"/>
              </a:rPr>
              <a:t>8º colocado</a:t>
            </a:r>
          </a:p>
          <a:p>
            <a:pPr>
              <a:lnSpc>
                <a:spcPct val="150000"/>
              </a:lnSpc>
            </a:pPr>
            <a:r>
              <a:rPr lang="pt-BR" sz="1600" dirty="0">
                <a:latin typeface="Century Gothic" panose="020B0502020202020204" pitchFamily="34" charset="0"/>
              </a:rPr>
              <a:t>77 / 33 / 77, TOTAL 187 (+9)</a:t>
            </a:r>
          </a:p>
          <a:p>
            <a:pPr>
              <a:lnSpc>
                <a:spcPct val="150000"/>
              </a:lnSpc>
            </a:pPr>
            <a:r>
              <a:rPr lang="pt-BR" sz="1600" dirty="0">
                <a:latin typeface="Century Gothic" panose="020B0502020202020204" pitchFamily="34" charset="0"/>
              </a:rPr>
              <a:t>VICTORIA FONTOURA CAVALI</a:t>
            </a:r>
          </a:p>
          <a:p>
            <a:pPr>
              <a:lnSpc>
                <a:spcPct val="150000"/>
              </a:lnSpc>
            </a:pPr>
            <a:r>
              <a:rPr lang="pt-BR" sz="1600" dirty="0">
                <a:latin typeface="Century Gothic" panose="020B0502020202020204" pitchFamily="34" charset="0"/>
              </a:rPr>
              <a:t>7ª colocada</a:t>
            </a:r>
          </a:p>
          <a:p>
            <a:pPr>
              <a:lnSpc>
                <a:spcPct val="150000"/>
              </a:lnSpc>
            </a:pPr>
            <a:r>
              <a:rPr lang="pt-BR" sz="1600" dirty="0">
                <a:latin typeface="Century Gothic" panose="020B0502020202020204" pitchFamily="34" charset="0"/>
              </a:rPr>
              <a:t>102 / 50 / 87, 239 (+61)</a:t>
            </a:r>
          </a:p>
        </p:txBody>
      </p: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0A8A8CE2-210E-4417-951A-F35415AAE3B6}"/>
              </a:ext>
            </a:extLst>
          </p:cNvPr>
          <p:cNvCxnSpPr>
            <a:cxnSpLocks/>
          </p:cNvCxnSpPr>
          <p:nvPr/>
        </p:nvCxnSpPr>
        <p:spPr>
          <a:xfrm>
            <a:off x="6096000" y="3950372"/>
            <a:ext cx="325901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F379617D-BF1B-4367-AD42-33DF28C748E8}"/>
              </a:ext>
            </a:extLst>
          </p:cNvPr>
          <p:cNvCxnSpPr>
            <a:cxnSpLocks/>
          </p:cNvCxnSpPr>
          <p:nvPr/>
        </p:nvCxnSpPr>
        <p:spPr>
          <a:xfrm>
            <a:off x="6096000" y="5054278"/>
            <a:ext cx="325901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79CFA815-E628-49CF-9461-C2BDF8D7D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650" y="4848320"/>
            <a:ext cx="3934362" cy="1967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371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4AEFB32-FEE9-42D7-A04E-053FDF25DB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712" y="78761"/>
            <a:ext cx="890848" cy="921434"/>
          </a:xfrm>
          <a:prstGeom prst="rect">
            <a:avLst/>
          </a:prstGeom>
        </p:spPr>
      </p:pic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4B0459D2-FF33-4F81-99DD-49A5238BC2C8}"/>
              </a:ext>
            </a:extLst>
          </p:cNvPr>
          <p:cNvCxnSpPr>
            <a:cxnSpLocks/>
          </p:cNvCxnSpPr>
          <p:nvPr/>
        </p:nvCxnSpPr>
        <p:spPr>
          <a:xfrm>
            <a:off x="954156" y="1146007"/>
            <a:ext cx="1051692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>
            <a:extLst>
              <a:ext uri="{FF2B5EF4-FFF2-40B4-BE49-F238E27FC236}">
                <a16:creationId xmlns:a16="http://schemas.microsoft.com/office/drawing/2014/main" id="{EEB7BF43-8AA8-4BDA-8B2D-7376291FB409}"/>
              </a:ext>
            </a:extLst>
          </p:cNvPr>
          <p:cNvSpPr txBox="1"/>
          <p:nvPr/>
        </p:nvSpPr>
        <p:spPr>
          <a:xfrm flipH="1">
            <a:off x="954156" y="538530"/>
            <a:ext cx="5511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2060"/>
                </a:solidFill>
                <a:latin typeface="Arial Nova" panose="020B0504020202020204" pitchFamily="34" charset="0"/>
              </a:rPr>
              <a:t>Atividades FPCG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6356389-36F7-46E6-B1DB-84FAFCEA47AB}"/>
              </a:ext>
            </a:extLst>
          </p:cNvPr>
          <p:cNvSpPr txBox="1"/>
          <p:nvPr/>
        </p:nvSpPr>
        <p:spPr>
          <a:xfrm>
            <a:off x="903798" y="2506775"/>
            <a:ext cx="55613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>
                <a:latin typeface="Century Gothic" panose="020B0502020202020204" pitchFamily="34" charset="0"/>
              </a:rPr>
              <a:t>DIRETOR DE HANDICAP: RAFAEL LAURNAGARAY</a:t>
            </a:r>
          </a:p>
          <a:p>
            <a:pPr>
              <a:lnSpc>
                <a:spcPct val="150000"/>
              </a:lnSpc>
            </a:pPr>
            <a:endParaRPr lang="pt-BR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dirty="0">
                <a:latin typeface="Century Gothic" panose="020B0502020202020204" pitchFamily="34" charset="0"/>
              </a:rPr>
              <a:t>APRESENTAÇÕES:</a:t>
            </a:r>
          </a:p>
          <a:p>
            <a:pPr>
              <a:lnSpc>
                <a:spcPct val="150000"/>
              </a:lnSpc>
            </a:pPr>
            <a:r>
              <a:rPr lang="pt-BR" dirty="0">
                <a:latin typeface="Century Gothic" panose="020B0502020202020204" pitchFamily="34" charset="0"/>
              </a:rPr>
              <a:t>- GRACIOSA COUNTRY CLUB (JANEIRO)</a:t>
            </a:r>
          </a:p>
          <a:p>
            <a:pPr>
              <a:lnSpc>
                <a:spcPct val="150000"/>
              </a:lnSpc>
            </a:pPr>
            <a:r>
              <a:rPr lang="pt-BR" dirty="0">
                <a:latin typeface="Century Gothic" panose="020B0502020202020204" pitchFamily="34" charset="0"/>
              </a:rPr>
              <a:t>- ALPHAVILLE GRACIOSA CLUBE ( FEVEREIRO)</a:t>
            </a:r>
          </a:p>
          <a:p>
            <a:pPr>
              <a:lnSpc>
                <a:spcPct val="150000"/>
              </a:lnSpc>
            </a:pPr>
            <a:r>
              <a:rPr lang="pt-BR" dirty="0">
                <a:latin typeface="Century Gothic" panose="020B0502020202020204" pitchFamily="34" charset="0"/>
              </a:rPr>
              <a:t>- ABERTO DO ROYAL (FEVEREIRO)</a:t>
            </a:r>
          </a:p>
          <a:p>
            <a:endParaRPr lang="pt-BR" dirty="0">
              <a:latin typeface="Century Gothic" panose="020B0502020202020204" pitchFamily="34" charset="0"/>
            </a:endParaRPr>
          </a:p>
        </p:txBody>
      </p:sp>
      <p:pic>
        <p:nvPicPr>
          <p:cNvPr id="10" name="Imagem 9" descr="Homem jogando vídeo game em frente a televisão&#10;&#10;Descrição gerada automaticamente">
            <a:extLst>
              <a:ext uri="{FF2B5EF4-FFF2-40B4-BE49-F238E27FC236}">
                <a16:creationId xmlns:a16="http://schemas.microsoft.com/office/drawing/2014/main" id="{DC3DD23A-90FA-4753-A4C7-E052D35DD4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316" y="2577287"/>
            <a:ext cx="4262886" cy="2984019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F99A7209-F26A-45CE-8969-42935667380C}"/>
              </a:ext>
            </a:extLst>
          </p:cNvPr>
          <p:cNvSpPr txBox="1"/>
          <p:nvPr/>
        </p:nvSpPr>
        <p:spPr>
          <a:xfrm>
            <a:off x="903798" y="1291820"/>
            <a:ext cx="11179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Century Gothic" panose="020B0502020202020204" pitchFamily="34" charset="0"/>
              </a:rPr>
              <a:t>Em janeiro de 2020, entrou em vigor o novo Sistema Mundial de Handicap padronizando mundialmente os procedimentos handicap.	</a:t>
            </a:r>
          </a:p>
          <a:p>
            <a:endParaRPr lang="pt-BR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2347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4AEFB32-FEE9-42D7-A04E-053FDF25DB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712" y="78761"/>
            <a:ext cx="890848" cy="921434"/>
          </a:xfrm>
          <a:prstGeom prst="rect">
            <a:avLst/>
          </a:prstGeom>
        </p:spPr>
      </p:pic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4B0459D2-FF33-4F81-99DD-49A5238BC2C8}"/>
              </a:ext>
            </a:extLst>
          </p:cNvPr>
          <p:cNvCxnSpPr>
            <a:cxnSpLocks/>
          </p:cNvCxnSpPr>
          <p:nvPr/>
        </p:nvCxnSpPr>
        <p:spPr>
          <a:xfrm>
            <a:off x="954156" y="1146007"/>
            <a:ext cx="1051692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>
            <a:extLst>
              <a:ext uri="{FF2B5EF4-FFF2-40B4-BE49-F238E27FC236}">
                <a16:creationId xmlns:a16="http://schemas.microsoft.com/office/drawing/2014/main" id="{EEB7BF43-8AA8-4BDA-8B2D-7376291FB409}"/>
              </a:ext>
            </a:extLst>
          </p:cNvPr>
          <p:cNvSpPr txBox="1"/>
          <p:nvPr/>
        </p:nvSpPr>
        <p:spPr>
          <a:xfrm flipH="1">
            <a:off x="954156" y="538530"/>
            <a:ext cx="5511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2060"/>
                </a:solidFill>
                <a:latin typeface="Arial Nova" panose="020B0504020202020204" pitchFamily="34" charset="0"/>
              </a:rPr>
              <a:t>Maquinário FPCG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6356389-36F7-46E6-B1DB-84FAFCEA47AB}"/>
              </a:ext>
            </a:extLst>
          </p:cNvPr>
          <p:cNvSpPr txBox="1"/>
          <p:nvPr/>
        </p:nvSpPr>
        <p:spPr>
          <a:xfrm>
            <a:off x="928977" y="1820081"/>
            <a:ext cx="5561396" cy="1701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>
                <a:latin typeface="Century Gothic" panose="020B0502020202020204" pitchFamily="34" charset="0"/>
              </a:rPr>
              <a:t>2 máquinas de aeração de Fairway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>
                <a:latin typeface="Century Gothic" panose="020B0502020202020204" pitchFamily="34" charset="0"/>
              </a:rPr>
              <a:t>2 máquinas de aeração de Green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>
                <a:latin typeface="Century Gothic" panose="020B0502020202020204" pitchFamily="34" charset="0"/>
              </a:rPr>
              <a:t>1 máquina de afiação de facas</a:t>
            </a:r>
          </a:p>
          <a:p>
            <a:pPr>
              <a:lnSpc>
                <a:spcPct val="150000"/>
              </a:lnSpc>
            </a:pPr>
            <a:endParaRPr lang="pt-BR" dirty="0">
              <a:latin typeface="Century Gothic" panose="020B0502020202020204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F99A7209-F26A-45CE-8969-42935667380C}"/>
              </a:ext>
            </a:extLst>
          </p:cNvPr>
          <p:cNvSpPr txBox="1"/>
          <p:nvPr/>
        </p:nvSpPr>
        <p:spPr>
          <a:xfrm>
            <a:off x="903798" y="1291820"/>
            <a:ext cx="10567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Century Gothic" panose="020B0502020202020204" pitchFamily="34" charset="0"/>
              </a:rPr>
              <a:t>Serviço disponível o ano todo para todos os clubes filiados.	</a:t>
            </a:r>
          </a:p>
          <a:p>
            <a:endParaRPr lang="pt-BR" dirty="0">
              <a:latin typeface="Century Gothic" panose="020B050202020202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CBAB669-0152-4989-BDD7-900A995E40BE}"/>
              </a:ext>
            </a:extLst>
          </p:cNvPr>
          <p:cNvSpPr txBox="1"/>
          <p:nvPr/>
        </p:nvSpPr>
        <p:spPr>
          <a:xfrm>
            <a:off x="954155" y="3499396"/>
            <a:ext cx="4067091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Century Gothic" panose="020B0502020202020204" pitchFamily="34" charset="0"/>
              </a:rPr>
              <a:t>Curitiba, RMC, Campos Gerais e Santa Catarina:</a:t>
            </a:r>
          </a:p>
          <a:p>
            <a:endParaRPr lang="pt-BR" b="1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dirty="0">
                <a:latin typeface="Century Gothic" panose="020B0502020202020204" pitchFamily="34" charset="0"/>
              </a:rPr>
              <a:t>- Alphaville Graciosa Clube</a:t>
            </a:r>
          </a:p>
          <a:p>
            <a:pPr>
              <a:lnSpc>
                <a:spcPct val="150000"/>
              </a:lnSpc>
            </a:pPr>
            <a:r>
              <a:rPr lang="pt-BR" dirty="0">
                <a:latin typeface="Century Gothic" panose="020B0502020202020204" pitchFamily="34" charset="0"/>
              </a:rPr>
              <a:t>- Ponta Grossa Golf Club</a:t>
            </a:r>
          </a:p>
          <a:p>
            <a:pPr>
              <a:lnSpc>
                <a:spcPct val="150000"/>
              </a:lnSpc>
            </a:pPr>
            <a:r>
              <a:rPr lang="pt-BR" dirty="0">
                <a:latin typeface="Century Gothic" panose="020B0502020202020204" pitchFamily="34" charset="0"/>
              </a:rPr>
              <a:t>- Santa Mônica Clube de Campo</a:t>
            </a:r>
          </a:p>
          <a:p>
            <a:endParaRPr lang="pt-BR" b="1" dirty="0">
              <a:latin typeface="Century Gothic" panose="020B050202020202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12BDE0E4-EAEB-40D3-88AD-85E499A4CD6E}"/>
              </a:ext>
            </a:extLst>
          </p:cNvPr>
          <p:cNvSpPr txBox="1"/>
          <p:nvPr/>
        </p:nvSpPr>
        <p:spPr>
          <a:xfrm>
            <a:off x="6096000" y="3521765"/>
            <a:ext cx="353833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Century Gothic" panose="020B0502020202020204" pitchFamily="34" charset="0"/>
              </a:rPr>
              <a:t>Região Norte / Oeste:</a:t>
            </a:r>
          </a:p>
          <a:p>
            <a:endParaRPr lang="pt-BR" b="1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dirty="0">
                <a:latin typeface="Century Gothic" panose="020B0502020202020204" pitchFamily="34" charset="0"/>
              </a:rPr>
              <a:t>- Aguativa Golf Resort</a:t>
            </a:r>
          </a:p>
          <a:p>
            <a:pPr>
              <a:lnSpc>
                <a:spcPct val="150000"/>
              </a:lnSpc>
            </a:pPr>
            <a:r>
              <a:rPr lang="pt-BR" dirty="0">
                <a:latin typeface="Century Gothic" panose="020B0502020202020204" pitchFamily="34" charset="0"/>
              </a:rPr>
              <a:t>- Londrina Golf Club</a:t>
            </a:r>
          </a:p>
          <a:p>
            <a:pPr>
              <a:lnSpc>
                <a:spcPct val="150000"/>
              </a:lnSpc>
            </a:pPr>
            <a:r>
              <a:rPr lang="pt-BR" dirty="0">
                <a:latin typeface="Century Gothic" panose="020B0502020202020204" pitchFamily="34" charset="0"/>
              </a:rPr>
              <a:t>- Maringá Golf Club</a:t>
            </a:r>
          </a:p>
          <a:p>
            <a:pPr>
              <a:lnSpc>
                <a:spcPct val="150000"/>
              </a:lnSpc>
            </a:pPr>
            <a:r>
              <a:rPr lang="pt-BR" dirty="0">
                <a:latin typeface="Century Gothic" panose="020B0502020202020204" pitchFamily="34" charset="0"/>
              </a:rPr>
              <a:t>- Royal Golf </a:t>
            </a:r>
            <a:r>
              <a:rPr lang="pt-BR" dirty="0" err="1">
                <a:latin typeface="Century Gothic" panose="020B0502020202020204" pitchFamily="34" charset="0"/>
              </a:rPr>
              <a:t>Residence</a:t>
            </a:r>
            <a:endParaRPr lang="pt-BR" dirty="0">
              <a:latin typeface="Century Gothic" panose="020B0502020202020204" pitchFamily="34" charset="0"/>
            </a:endParaRPr>
          </a:p>
          <a:p>
            <a:endParaRPr lang="pt-BR" b="1" dirty="0">
              <a:latin typeface="Century Gothic" panose="020B0502020202020204" pitchFamily="34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B204907B-7293-46B6-A1FA-D0E00023EA13}"/>
              </a:ext>
            </a:extLst>
          </p:cNvPr>
          <p:cNvSpPr/>
          <p:nvPr/>
        </p:nvSpPr>
        <p:spPr>
          <a:xfrm>
            <a:off x="5492361" y="3499396"/>
            <a:ext cx="66261" cy="279770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7545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4AEFB32-FEE9-42D7-A04E-053FDF25DB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712" y="78761"/>
            <a:ext cx="890848" cy="921434"/>
          </a:xfrm>
          <a:prstGeom prst="rect">
            <a:avLst/>
          </a:prstGeom>
        </p:spPr>
      </p:pic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4B0459D2-FF33-4F81-99DD-49A5238BC2C8}"/>
              </a:ext>
            </a:extLst>
          </p:cNvPr>
          <p:cNvCxnSpPr>
            <a:cxnSpLocks/>
          </p:cNvCxnSpPr>
          <p:nvPr/>
        </p:nvCxnSpPr>
        <p:spPr>
          <a:xfrm>
            <a:off x="954156" y="1146007"/>
            <a:ext cx="1051692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>
            <a:extLst>
              <a:ext uri="{FF2B5EF4-FFF2-40B4-BE49-F238E27FC236}">
                <a16:creationId xmlns:a16="http://schemas.microsoft.com/office/drawing/2014/main" id="{EEB7BF43-8AA8-4BDA-8B2D-7376291FB409}"/>
              </a:ext>
            </a:extLst>
          </p:cNvPr>
          <p:cNvSpPr txBox="1"/>
          <p:nvPr/>
        </p:nvSpPr>
        <p:spPr>
          <a:xfrm flipH="1">
            <a:off x="954156" y="538530"/>
            <a:ext cx="5511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2060"/>
                </a:solidFill>
                <a:latin typeface="Arial Nova" panose="020B0504020202020204" pitchFamily="34" charset="0"/>
              </a:rPr>
              <a:t>Formação de base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C94EBED-959B-4B55-9150-0EE51D552785}"/>
              </a:ext>
            </a:extLst>
          </p:cNvPr>
          <p:cNvSpPr txBox="1"/>
          <p:nvPr/>
        </p:nvSpPr>
        <p:spPr>
          <a:xfrm>
            <a:off x="794529" y="1411992"/>
            <a:ext cx="105440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pt-BR" sz="16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Sobre: O programa de formação de novos atletas tem o apoio da CBGolfe e R&amp;A, e o </a:t>
            </a:r>
            <a:r>
              <a:rPr lang="pt-BR" sz="160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objetivo é ter uma escola formadora de atletas, fortalecendo o trabalho de base e apresentando o golfe como uma opção para ser a sua principal modalidade esportiva.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DDF555B-5766-461F-B352-C63CEB997E4C}"/>
              </a:ext>
            </a:extLst>
          </p:cNvPr>
          <p:cNvSpPr txBox="1"/>
          <p:nvPr/>
        </p:nvSpPr>
        <p:spPr>
          <a:xfrm>
            <a:off x="3804008" y="2500263"/>
            <a:ext cx="3749732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accent2"/>
                </a:solidFill>
              </a:rPr>
              <a:t> FASE 01</a:t>
            </a:r>
          </a:p>
          <a:p>
            <a:pPr algn="ctr"/>
            <a:r>
              <a:rPr lang="pt-BR" sz="1600" b="1" dirty="0">
                <a:solidFill>
                  <a:schemeClr val="accent2"/>
                </a:solidFill>
              </a:rPr>
              <a:t>1º Semestre 2021</a:t>
            </a:r>
          </a:p>
          <a:p>
            <a:pPr algn="ctr">
              <a:lnSpc>
                <a:spcPct val="150000"/>
              </a:lnSpc>
            </a:pPr>
            <a:r>
              <a:rPr lang="pt-BR" sz="1400" b="1" dirty="0">
                <a:solidFill>
                  <a:schemeClr val="tx2"/>
                </a:solidFill>
              </a:rPr>
              <a:t>ESTRUTURAÇÃO NO COLÉGIO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400" dirty="0"/>
              <a:t>Construção de um </a:t>
            </a:r>
            <a:r>
              <a:rPr lang="pt-BR" sz="1400" dirty="0" err="1"/>
              <a:t>putting</a:t>
            </a:r>
            <a:r>
              <a:rPr lang="pt-BR" sz="1400" dirty="0"/>
              <a:t> </a:t>
            </a:r>
            <a:r>
              <a:rPr lang="pt-BR" sz="1400" dirty="0" err="1"/>
              <a:t>green</a:t>
            </a:r>
            <a:r>
              <a:rPr lang="pt-BR" sz="1400" dirty="0"/>
              <a:t>, 56m2, grama artificial, 8 buracos.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400" dirty="0"/>
              <a:t>Construção de duas baias para bater bola, formato gaiola, alambrado e rede.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400" dirty="0"/>
              <a:t>Capacitação dos professores do colégio para utilização do material soft golf.</a:t>
            </a:r>
          </a:p>
          <a:p>
            <a:pPr algn="ctr">
              <a:lnSpc>
                <a:spcPct val="150000"/>
              </a:lnSpc>
            </a:pPr>
            <a:endParaRPr lang="pt-BR" sz="1400" b="1" dirty="0">
              <a:solidFill>
                <a:schemeClr val="tx2"/>
              </a:solidFill>
            </a:endParaRPr>
          </a:p>
          <a:p>
            <a:endParaRPr lang="pt-BR" sz="1400" dirty="0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1173B866-A32A-430C-9B42-BB8DD62BB8F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8938" y="5605066"/>
            <a:ext cx="961390" cy="961390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0AB9FDAC-AA44-413E-B5CA-66BF362F03E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234" y="5943468"/>
            <a:ext cx="971550" cy="430530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B6572A84-F949-4DAB-82ED-FFF260ADBE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088" y="5743234"/>
            <a:ext cx="803414" cy="830998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C97C9F98-E99F-4DD1-A9D9-9517441A7C69}"/>
              </a:ext>
            </a:extLst>
          </p:cNvPr>
          <p:cNvSpPr txBox="1"/>
          <p:nvPr/>
        </p:nvSpPr>
        <p:spPr>
          <a:xfrm>
            <a:off x="7773010" y="2402354"/>
            <a:ext cx="3624461" cy="352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accent2"/>
                </a:solidFill>
              </a:rPr>
              <a:t>FASE 02</a:t>
            </a:r>
            <a:r>
              <a:rPr lang="pt-BR" sz="1400" b="1" dirty="0">
                <a:solidFill>
                  <a:schemeClr val="accent2"/>
                </a:solidFill>
              </a:rPr>
              <a:t> </a:t>
            </a:r>
          </a:p>
          <a:p>
            <a:pPr algn="ctr"/>
            <a:r>
              <a:rPr lang="pt-BR" sz="1600" b="1" dirty="0">
                <a:solidFill>
                  <a:schemeClr val="accent2"/>
                </a:solidFill>
              </a:rPr>
              <a:t>2º Semestre 2021</a:t>
            </a:r>
          </a:p>
          <a:p>
            <a:pPr algn="ctr">
              <a:lnSpc>
                <a:spcPct val="150000"/>
              </a:lnSpc>
            </a:pPr>
            <a:r>
              <a:rPr lang="pt-BR" sz="1400" b="1" dirty="0">
                <a:solidFill>
                  <a:schemeClr val="tx2"/>
                </a:solidFill>
              </a:rPr>
              <a:t>AULA PRÁTICA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400" dirty="0"/>
              <a:t>Grupos de alunos (</a:t>
            </a:r>
            <a:r>
              <a:rPr lang="pt-BR" sz="1400" dirty="0" err="1"/>
              <a:t>masc</a:t>
            </a:r>
            <a:r>
              <a:rPr lang="pt-BR" sz="1400" dirty="0"/>
              <a:t>/</a:t>
            </a:r>
            <a:r>
              <a:rPr lang="pt-BR" sz="1400" dirty="0" err="1"/>
              <a:t>fem</a:t>
            </a:r>
            <a:r>
              <a:rPr lang="pt-BR" sz="1400" dirty="0"/>
              <a:t>)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400" dirty="0"/>
              <a:t>Aulas semanais com o material soft golf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400" dirty="0"/>
              <a:t>Campanha de doação de tacos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400" dirty="0"/>
              <a:t>Uso do </a:t>
            </a:r>
            <a:r>
              <a:rPr lang="pt-BR" sz="1400" dirty="0" err="1"/>
              <a:t>putting</a:t>
            </a:r>
            <a:r>
              <a:rPr lang="pt-BR" sz="1400" dirty="0"/>
              <a:t> </a:t>
            </a:r>
            <a:r>
              <a:rPr lang="pt-BR" sz="1400" dirty="0" err="1"/>
              <a:t>green</a:t>
            </a:r>
            <a:r>
              <a:rPr lang="pt-BR" sz="1400" dirty="0"/>
              <a:t> e baias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400" dirty="0"/>
              <a:t>Meta 60 crianças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400" dirty="0"/>
              <a:t>Parceria com clube para introduzir os alunos com habilidades mais desenvolvidas</a:t>
            </a:r>
          </a:p>
          <a:p>
            <a:endParaRPr lang="pt-BR" sz="1600" dirty="0"/>
          </a:p>
        </p:txBody>
      </p:sp>
      <p:pic>
        <p:nvPicPr>
          <p:cNvPr id="6" name="Imagem 5" descr="Uma imagem contendo Logotipo&#10;&#10;Descrição gerada automaticamente">
            <a:extLst>
              <a:ext uri="{FF2B5EF4-FFF2-40B4-BE49-F238E27FC236}">
                <a16:creationId xmlns:a16="http://schemas.microsoft.com/office/drawing/2014/main" id="{5C3841DD-C6EE-462F-8720-7A1E0C3A70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237" y="5742273"/>
            <a:ext cx="828261" cy="831959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EC8FE877-4395-4E8A-85E7-B004C7B33B48}"/>
              </a:ext>
            </a:extLst>
          </p:cNvPr>
          <p:cNvSpPr txBox="1"/>
          <p:nvPr/>
        </p:nvSpPr>
        <p:spPr>
          <a:xfrm>
            <a:off x="794528" y="2651363"/>
            <a:ext cx="311486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accent2"/>
                </a:solidFill>
              </a:rPr>
              <a:t>Colégio da Polícia Militar do Paraná</a:t>
            </a:r>
            <a:endParaRPr lang="pt-BR" sz="1400" b="1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pt-BR" sz="1400" dirty="0"/>
              <a:t>Rua José Ferreira Pinheiro, 349, Portão, Curitiba –PR</a:t>
            </a:r>
          </a:p>
          <a:p>
            <a:pPr>
              <a:lnSpc>
                <a:spcPct val="150000"/>
              </a:lnSpc>
            </a:pPr>
            <a:r>
              <a:rPr lang="pt-BR" sz="1400" b="1" u="sng" dirty="0"/>
              <a:t>Recursos recebidos: R$ 31.790,00</a:t>
            </a:r>
          </a:p>
          <a:p>
            <a:pPr algn="ctr">
              <a:lnSpc>
                <a:spcPct val="150000"/>
              </a:lnSpc>
            </a:pPr>
            <a:endParaRPr lang="pt-BR" sz="1400" b="1" dirty="0">
              <a:solidFill>
                <a:schemeClr val="tx2"/>
              </a:solidFill>
            </a:endParaRPr>
          </a:p>
          <a:p>
            <a:endParaRPr lang="pt-BR" sz="1400" dirty="0"/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95D21AA6-3140-4816-9078-C0B6C0553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17" y="4312099"/>
            <a:ext cx="2553942" cy="1166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971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bergerson - Clube Curitibano">
            <a:extLst>
              <a:ext uri="{FF2B5EF4-FFF2-40B4-BE49-F238E27FC236}">
                <a16:creationId xmlns:a16="http://schemas.microsoft.com/office/drawing/2014/main" id="{BE77DE38-A8DE-4E0A-B847-4EBB2092A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798" y="5192141"/>
            <a:ext cx="2000457" cy="1416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04AEFB32-FEE9-42D7-A04E-053FDF25DB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712" y="78761"/>
            <a:ext cx="890848" cy="921434"/>
          </a:xfrm>
          <a:prstGeom prst="rect">
            <a:avLst/>
          </a:prstGeom>
        </p:spPr>
      </p:pic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4B0459D2-FF33-4F81-99DD-49A5238BC2C8}"/>
              </a:ext>
            </a:extLst>
          </p:cNvPr>
          <p:cNvCxnSpPr>
            <a:cxnSpLocks/>
          </p:cNvCxnSpPr>
          <p:nvPr/>
        </p:nvCxnSpPr>
        <p:spPr>
          <a:xfrm>
            <a:off x="954156" y="1146007"/>
            <a:ext cx="1051692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>
            <a:extLst>
              <a:ext uri="{FF2B5EF4-FFF2-40B4-BE49-F238E27FC236}">
                <a16:creationId xmlns:a16="http://schemas.microsoft.com/office/drawing/2014/main" id="{EEB7BF43-8AA8-4BDA-8B2D-7376291FB409}"/>
              </a:ext>
            </a:extLst>
          </p:cNvPr>
          <p:cNvSpPr txBox="1"/>
          <p:nvPr/>
        </p:nvSpPr>
        <p:spPr>
          <a:xfrm flipH="1">
            <a:off x="954156" y="538530"/>
            <a:ext cx="5511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2060"/>
                </a:solidFill>
                <a:latin typeface="Arial Nova" panose="020B0504020202020204" pitchFamily="34" charset="0"/>
              </a:rPr>
              <a:t>PROJETOS INCENTIVADOS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F99A7209-F26A-45CE-8969-42935667380C}"/>
              </a:ext>
            </a:extLst>
          </p:cNvPr>
          <p:cNvSpPr txBox="1"/>
          <p:nvPr/>
        </p:nvSpPr>
        <p:spPr>
          <a:xfrm>
            <a:off x="903798" y="1304994"/>
            <a:ext cx="44076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002060"/>
                </a:solidFill>
                <a:latin typeface="Century Gothic" panose="020B0502020202020204" pitchFamily="34" charset="0"/>
              </a:rPr>
              <a:t>PROJETO PROESPORTE</a:t>
            </a:r>
          </a:p>
          <a:p>
            <a:endParaRPr lang="pt-BR" sz="2400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7B0DF7E-1AF7-45C2-88D8-DB9BC63F8322}"/>
              </a:ext>
            </a:extLst>
          </p:cNvPr>
          <p:cNvSpPr txBox="1"/>
          <p:nvPr/>
        </p:nvSpPr>
        <p:spPr>
          <a:xfrm>
            <a:off x="903798" y="1722520"/>
            <a:ext cx="105672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pt-BR" sz="16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Sobre: O Programa Estadual de Fomento e Incentivo ao Esporte (PROESPORTE) foi instituído a partir da Lei Estadual de Incentivo ao Esporte (nº 17.742/2013), que permite a concessão de auxílio financeiro a projetos credenciados pela Secretaria de Estado do Esporte e Turismo do Paraná – SEET, sendo valores arrecadados a partir de parte do ICMS de instituições contribuintes. 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197E7D6-54B7-4C63-A287-B4F89F70D4EF}"/>
              </a:ext>
            </a:extLst>
          </p:cNvPr>
          <p:cNvSpPr txBox="1"/>
          <p:nvPr/>
        </p:nvSpPr>
        <p:spPr>
          <a:xfrm>
            <a:off x="984786" y="3233436"/>
            <a:ext cx="4326686" cy="1711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>
                <a:solidFill>
                  <a:schemeClr val="accent2"/>
                </a:solidFill>
              </a:rPr>
              <a:t>TORNEIOS</a:t>
            </a:r>
          </a:p>
          <a:p>
            <a:pPr>
              <a:lnSpc>
                <a:spcPct val="150000"/>
              </a:lnSpc>
            </a:pPr>
            <a:r>
              <a:rPr lang="pt-BR" dirty="0"/>
              <a:t>ABERTO DE DUPLAS FPCG</a:t>
            </a:r>
          </a:p>
          <a:p>
            <a:pPr>
              <a:lnSpc>
                <a:spcPct val="150000"/>
              </a:lnSpc>
            </a:pPr>
            <a:r>
              <a:rPr lang="pt-BR" dirty="0"/>
              <a:t>INTERCLUBES</a:t>
            </a:r>
          </a:p>
          <a:p>
            <a:pPr>
              <a:lnSpc>
                <a:spcPct val="150000"/>
              </a:lnSpc>
            </a:pPr>
            <a:r>
              <a:rPr lang="pt-BR" dirty="0"/>
              <a:t>ABERTO DO ESTADO DO PARANÁ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D0FC5C3-2B13-4A4A-9086-F277E2EA895F}"/>
              </a:ext>
            </a:extLst>
          </p:cNvPr>
          <p:cNvSpPr txBox="1"/>
          <p:nvPr/>
        </p:nvSpPr>
        <p:spPr>
          <a:xfrm>
            <a:off x="6586082" y="3419567"/>
            <a:ext cx="3429662" cy="1711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>
                <a:solidFill>
                  <a:schemeClr val="accent2"/>
                </a:solidFill>
              </a:rPr>
              <a:t>ORÇAMENTO </a:t>
            </a:r>
          </a:p>
          <a:p>
            <a:pPr>
              <a:lnSpc>
                <a:spcPct val="150000"/>
              </a:lnSpc>
            </a:pPr>
            <a:r>
              <a:rPr lang="pt-BR" dirty="0"/>
              <a:t>TOTAL: R$ 147.120,00</a:t>
            </a:r>
          </a:p>
          <a:p>
            <a:pPr>
              <a:lnSpc>
                <a:spcPct val="150000"/>
              </a:lnSpc>
            </a:pPr>
            <a:r>
              <a:rPr lang="pt-BR" dirty="0"/>
              <a:t>2020: R$ 125.253,00</a:t>
            </a:r>
          </a:p>
          <a:p>
            <a:pPr>
              <a:lnSpc>
                <a:spcPct val="150000"/>
              </a:lnSpc>
            </a:pPr>
            <a:r>
              <a:rPr lang="pt-BR" dirty="0"/>
              <a:t>2021: R$ 21.867,00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04975F1-8A52-46C8-A848-2613BADDF28D}"/>
              </a:ext>
            </a:extLst>
          </p:cNvPr>
          <p:cNvSpPr txBox="1"/>
          <p:nvPr/>
        </p:nvSpPr>
        <p:spPr>
          <a:xfrm>
            <a:off x="984786" y="5135480"/>
            <a:ext cx="2122849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>
                <a:solidFill>
                  <a:schemeClr val="accent2"/>
                </a:solidFill>
              </a:rPr>
              <a:t>PATROCINADORES </a:t>
            </a:r>
          </a:p>
        </p:txBody>
      </p:sp>
      <p:pic>
        <p:nvPicPr>
          <p:cNvPr id="3074" name="Picture 2" descr="Manual de Prestação de Contas">
            <a:extLst>
              <a:ext uri="{FF2B5EF4-FFF2-40B4-BE49-F238E27FC236}">
                <a16:creationId xmlns:a16="http://schemas.microsoft.com/office/drawing/2014/main" id="{398AD18D-0D33-4103-A8B9-9384C6AE2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713" y="5540011"/>
            <a:ext cx="3170168" cy="68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IRCUITO COPEL DE XADREZ RÁPIDO 2016 : Clube de Xadrez de Curitiba">
            <a:extLst>
              <a:ext uri="{FF2B5EF4-FFF2-40B4-BE49-F238E27FC236}">
                <a16:creationId xmlns:a16="http://schemas.microsoft.com/office/drawing/2014/main" id="{DF526FAD-FC58-444A-9655-E8052B354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635" y="5553006"/>
            <a:ext cx="1832320" cy="78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5245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Logotipo, nome da empresa&#10;&#10;Descrição gerada automaticamente">
            <a:extLst>
              <a:ext uri="{FF2B5EF4-FFF2-40B4-BE49-F238E27FC236}">
                <a16:creationId xmlns:a16="http://schemas.microsoft.com/office/drawing/2014/main" id="{D2B16EC8-DFAD-46CA-87EB-3E00D897FF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903" y="1525427"/>
            <a:ext cx="5330194" cy="380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043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4AEFB32-FEE9-42D7-A04E-053FDF25DB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712" y="78761"/>
            <a:ext cx="890848" cy="921434"/>
          </a:xfrm>
          <a:prstGeom prst="rect">
            <a:avLst/>
          </a:prstGeom>
        </p:spPr>
      </p:pic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4B0459D2-FF33-4F81-99DD-49A5238BC2C8}"/>
              </a:ext>
            </a:extLst>
          </p:cNvPr>
          <p:cNvCxnSpPr>
            <a:cxnSpLocks/>
          </p:cNvCxnSpPr>
          <p:nvPr/>
        </p:nvCxnSpPr>
        <p:spPr>
          <a:xfrm>
            <a:off x="954156" y="1146007"/>
            <a:ext cx="1051692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>
            <a:extLst>
              <a:ext uri="{FF2B5EF4-FFF2-40B4-BE49-F238E27FC236}">
                <a16:creationId xmlns:a16="http://schemas.microsoft.com/office/drawing/2014/main" id="{EEB7BF43-8AA8-4BDA-8B2D-7376291FB409}"/>
              </a:ext>
            </a:extLst>
          </p:cNvPr>
          <p:cNvSpPr txBox="1"/>
          <p:nvPr/>
        </p:nvSpPr>
        <p:spPr>
          <a:xfrm flipH="1">
            <a:off x="954156" y="538530"/>
            <a:ext cx="5511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2060"/>
                </a:solidFill>
                <a:latin typeface="Arial Nova" panose="020B0504020202020204" pitchFamily="34" charset="0"/>
              </a:rPr>
              <a:t>Parecer do Conselho Fiscal da FPCG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CFB3063-C563-49D3-AEEA-FF2562F195D1}"/>
              </a:ext>
            </a:extLst>
          </p:cNvPr>
          <p:cNvSpPr txBox="1"/>
          <p:nvPr/>
        </p:nvSpPr>
        <p:spPr>
          <a:xfrm>
            <a:off x="954156" y="1390917"/>
            <a:ext cx="1038440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>
              <a:latin typeface="Arial Nova" panose="020B05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dirty="0">
                <a:latin typeface="Arial Nova" panose="020B0504020202020204" pitchFamily="34" charset="0"/>
              </a:rPr>
              <a:t>O Conselho Fiscal, depois de examinar as contas de receita e despesa, bem como o balanço da Federação Paranaense e Catarinense de Golfe, referente ao exercício de 2020; considerando tais documentos plenamente satisfatórios e elucidativos da situação econômica e financeira pertinente ao referido exercício social, aprovam, portanto, tais documentos, para que, por sua vez, este parecer seja submetido a deliberação da Assembleia Geral Ordinária, conforme dispõe o artigo 73, item 1.2 do Estatuto vigente da Federação.</a:t>
            </a:r>
          </a:p>
          <a:p>
            <a:r>
              <a:rPr lang="pt-BR" dirty="0">
                <a:latin typeface="Arial Nova" panose="020B0504020202020204" pitchFamily="34" charset="0"/>
              </a:rPr>
              <a:t> </a:t>
            </a:r>
          </a:p>
          <a:p>
            <a:pPr algn="r"/>
            <a:r>
              <a:rPr lang="pt-BR" dirty="0">
                <a:latin typeface="Arial Nova" panose="020B0504020202020204" pitchFamily="34" charset="0"/>
              </a:rPr>
              <a:t>Curitiba, 14 de abril de 2021</a:t>
            </a:r>
          </a:p>
          <a:p>
            <a:r>
              <a:rPr lang="pt-BR" dirty="0">
                <a:latin typeface="Arial Nova" panose="020B0504020202020204" pitchFamily="34" charset="0"/>
              </a:rPr>
              <a:t> </a:t>
            </a:r>
          </a:p>
          <a:p>
            <a:r>
              <a:rPr lang="pt-BR" dirty="0">
                <a:latin typeface="Arial Nova" panose="020B0504020202020204" pitchFamily="34" charset="0"/>
              </a:rPr>
              <a:t>Fernando Barrionuevo</a:t>
            </a:r>
          </a:p>
          <a:p>
            <a:r>
              <a:rPr lang="pt-BR" dirty="0">
                <a:latin typeface="Arial Nova" panose="020B0504020202020204" pitchFamily="34" charset="0"/>
              </a:rPr>
              <a:t>Lucas De Oliveira Ribeiro</a:t>
            </a:r>
          </a:p>
          <a:p>
            <a:r>
              <a:rPr lang="pt-BR" dirty="0">
                <a:latin typeface="Arial Nova" panose="020B0504020202020204" pitchFamily="34" charset="0"/>
              </a:rPr>
              <a:t>Luiz Guilherme Ferraz Pereira</a:t>
            </a:r>
          </a:p>
          <a:p>
            <a:r>
              <a:rPr lang="pt-BR" dirty="0">
                <a:latin typeface="Arial Nova" panose="020B0504020202020204" pitchFamily="34" charset="0"/>
              </a:rPr>
              <a:t> </a:t>
            </a:r>
          </a:p>
          <a:p>
            <a:r>
              <a:rPr lang="pt-BR" dirty="0">
                <a:latin typeface="Arial Nova" panose="020B0504020202020204" pitchFamily="34" charset="0"/>
              </a:rPr>
              <a:t>Membros Efetivos Conselho Fiscal da FPCG</a:t>
            </a:r>
          </a:p>
          <a:p>
            <a:endParaRPr lang="pt-BR" dirty="0"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631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4AEFB32-FEE9-42D7-A04E-053FDF25DB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712" y="78761"/>
            <a:ext cx="890848" cy="921434"/>
          </a:xfrm>
          <a:prstGeom prst="rect">
            <a:avLst/>
          </a:prstGeom>
        </p:spPr>
      </p:pic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4B0459D2-FF33-4F81-99DD-49A5238BC2C8}"/>
              </a:ext>
            </a:extLst>
          </p:cNvPr>
          <p:cNvCxnSpPr>
            <a:cxnSpLocks/>
          </p:cNvCxnSpPr>
          <p:nvPr/>
        </p:nvCxnSpPr>
        <p:spPr>
          <a:xfrm>
            <a:off x="954156" y="1146007"/>
            <a:ext cx="1051692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>
            <a:extLst>
              <a:ext uri="{FF2B5EF4-FFF2-40B4-BE49-F238E27FC236}">
                <a16:creationId xmlns:a16="http://schemas.microsoft.com/office/drawing/2014/main" id="{EEB7BF43-8AA8-4BDA-8B2D-7376291FB409}"/>
              </a:ext>
            </a:extLst>
          </p:cNvPr>
          <p:cNvSpPr txBox="1"/>
          <p:nvPr/>
        </p:nvSpPr>
        <p:spPr>
          <a:xfrm flipH="1">
            <a:off x="954156" y="539478"/>
            <a:ext cx="3870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2060"/>
                </a:solidFill>
                <a:latin typeface="Arial Nova" panose="020B0504020202020204" pitchFamily="34" charset="0"/>
              </a:rPr>
              <a:t>Redução da taxa - FPCG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CFB3063-C563-49D3-AEEA-FF2562F195D1}"/>
              </a:ext>
            </a:extLst>
          </p:cNvPr>
          <p:cNvSpPr txBox="1"/>
          <p:nvPr/>
        </p:nvSpPr>
        <p:spPr>
          <a:xfrm>
            <a:off x="954156" y="2333207"/>
            <a:ext cx="940215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A Federação, concedeu um desconto, de 30% na taxa de filiação para todos os filiados, nos meses de julho, agosto e setembro de 2020.</a:t>
            </a:r>
          </a:p>
          <a:p>
            <a:r>
              <a:rPr lang="pt-BR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No mesmo ano, a CBGolfe também aplicou o desconto para as federações no repasse da taxa.</a:t>
            </a:r>
          </a:p>
          <a:p>
            <a:endParaRPr lang="pt-BR" dirty="0">
              <a:latin typeface="Arial Narrow" panose="020B0606020202030204" pitchFamily="34" charset="0"/>
            </a:endParaRPr>
          </a:p>
          <a:p>
            <a:endParaRPr lang="pt-BR" dirty="0">
              <a:latin typeface="Arial Narrow" panose="020B0606020202030204" pitchFamily="34" charset="0"/>
            </a:endParaRPr>
          </a:p>
          <a:p>
            <a:endParaRPr lang="pt-BR" dirty="0">
              <a:latin typeface="Arial Narrow" panose="020B060602020203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6F529BC-1CB7-4036-BD31-DD30143C1606}"/>
              </a:ext>
            </a:extLst>
          </p:cNvPr>
          <p:cNvSpPr txBox="1"/>
          <p:nvPr/>
        </p:nvSpPr>
        <p:spPr>
          <a:xfrm>
            <a:off x="954156" y="1508775"/>
            <a:ext cx="3140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FF0000"/>
                </a:solidFill>
              </a:rPr>
              <a:t>AÇÃO COVID-19</a:t>
            </a:r>
          </a:p>
        </p:txBody>
      </p:sp>
    </p:spTree>
    <p:extLst>
      <p:ext uri="{BB962C8B-B14F-4D97-AF65-F5344CB8AC3E}">
        <p14:creationId xmlns:p14="http://schemas.microsoft.com/office/powerpoint/2010/main" val="1025957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4AEFB32-FEE9-42D7-A04E-053FDF25DB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712" y="78761"/>
            <a:ext cx="890848" cy="921434"/>
          </a:xfrm>
          <a:prstGeom prst="rect">
            <a:avLst/>
          </a:prstGeom>
        </p:spPr>
      </p:pic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4B0459D2-FF33-4F81-99DD-49A5238BC2C8}"/>
              </a:ext>
            </a:extLst>
          </p:cNvPr>
          <p:cNvCxnSpPr>
            <a:cxnSpLocks/>
          </p:cNvCxnSpPr>
          <p:nvPr/>
        </p:nvCxnSpPr>
        <p:spPr>
          <a:xfrm>
            <a:off x="954156" y="1146007"/>
            <a:ext cx="1051692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>
            <a:extLst>
              <a:ext uri="{FF2B5EF4-FFF2-40B4-BE49-F238E27FC236}">
                <a16:creationId xmlns:a16="http://schemas.microsoft.com/office/drawing/2014/main" id="{EEB7BF43-8AA8-4BDA-8B2D-7376291FB409}"/>
              </a:ext>
            </a:extLst>
          </p:cNvPr>
          <p:cNvSpPr txBox="1"/>
          <p:nvPr/>
        </p:nvSpPr>
        <p:spPr>
          <a:xfrm flipH="1">
            <a:off x="954156" y="539478"/>
            <a:ext cx="3870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2060"/>
                </a:solidFill>
                <a:latin typeface="Arial Nova" panose="020B0504020202020204" pitchFamily="34" charset="0"/>
              </a:rPr>
              <a:t>Federados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803141" y="5479252"/>
            <a:ext cx="9644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Arial Nova" panose="020B0504020202020204" pitchFamily="34" charset="0"/>
              </a:rPr>
              <a:t>Comparativo da quantidade de federados diminuiu em 73 federados em relação ao ano anterior. </a:t>
            </a:r>
          </a:p>
        </p:txBody>
      </p:sp>
      <p:graphicFrame>
        <p:nvGraphicFramePr>
          <p:cNvPr id="4" name="Tabela 8">
            <a:extLst>
              <a:ext uri="{FF2B5EF4-FFF2-40B4-BE49-F238E27FC236}">
                <a16:creationId xmlns:a16="http://schemas.microsoft.com/office/drawing/2014/main" id="{FDD7A931-3784-4BFB-A6E4-02B0655283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4160881"/>
              </p:ext>
            </p:extLst>
          </p:nvPr>
        </p:nvGraphicFramePr>
        <p:xfrm>
          <a:off x="954156" y="2432190"/>
          <a:ext cx="4856258" cy="24357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8129">
                  <a:extLst>
                    <a:ext uri="{9D8B030D-6E8A-4147-A177-3AD203B41FA5}">
                      <a16:colId xmlns:a16="http://schemas.microsoft.com/office/drawing/2014/main" val="4184522676"/>
                    </a:ext>
                  </a:extLst>
                </a:gridCol>
                <a:gridCol w="2428129">
                  <a:extLst>
                    <a:ext uri="{9D8B030D-6E8A-4147-A177-3AD203B41FA5}">
                      <a16:colId xmlns:a16="http://schemas.microsoft.com/office/drawing/2014/main" val="3093579321"/>
                    </a:ext>
                  </a:extLst>
                </a:gridCol>
              </a:tblGrid>
              <a:tr h="405962">
                <a:tc gridSpan="2">
                  <a:txBody>
                    <a:bodyPr/>
                    <a:lstStyle/>
                    <a:p>
                      <a:pPr algn="ctr"/>
                      <a:r>
                        <a:rPr lang="pt-BR" dirty="0"/>
                        <a:t>DEZEMBRO 2019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4421405"/>
                  </a:ext>
                </a:extLst>
              </a:tr>
              <a:tr h="405962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Cavalheiros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1.095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1322935"/>
                  </a:ext>
                </a:extLst>
              </a:tr>
              <a:tr h="405962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Damas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7444536"/>
                  </a:ext>
                </a:extLst>
              </a:tr>
              <a:tr h="405962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Juvenil – 13 a 18 anos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5785935"/>
                  </a:ext>
                </a:extLst>
              </a:tr>
              <a:tr h="405962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Juvenil até 12 anos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1118236"/>
                  </a:ext>
                </a:extLst>
              </a:tr>
              <a:tr h="405962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1.372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9705889"/>
                  </a:ext>
                </a:extLst>
              </a:tr>
            </a:tbl>
          </a:graphicData>
        </a:graphic>
      </p:graphicFrame>
      <p:graphicFrame>
        <p:nvGraphicFramePr>
          <p:cNvPr id="10" name="Tabela 8">
            <a:extLst>
              <a:ext uri="{FF2B5EF4-FFF2-40B4-BE49-F238E27FC236}">
                <a16:creationId xmlns:a16="http://schemas.microsoft.com/office/drawing/2014/main" id="{E128F186-1070-4497-ABED-A581121427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0558074"/>
              </p:ext>
            </p:extLst>
          </p:nvPr>
        </p:nvGraphicFramePr>
        <p:xfrm>
          <a:off x="6614823" y="2424349"/>
          <a:ext cx="4856258" cy="24357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8129">
                  <a:extLst>
                    <a:ext uri="{9D8B030D-6E8A-4147-A177-3AD203B41FA5}">
                      <a16:colId xmlns:a16="http://schemas.microsoft.com/office/drawing/2014/main" val="4184522676"/>
                    </a:ext>
                  </a:extLst>
                </a:gridCol>
                <a:gridCol w="2428129">
                  <a:extLst>
                    <a:ext uri="{9D8B030D-6E8A-4147-A177-3AD203B41FA5}">
                      <a16:colId xmlns:a16="http://schemas.microsoft.com/office/drawing/2014/main" val="3093579321"/>
                    </a:ext>
                  </a:extLst>
                </a:gridCol>
              </a:tblGrid>
              <a:tr h="405962">
                <a:tc gridSpan="2">
                  <a:txBody>
                    <a:bodyPr/>
                    <a:lstStyle/>
                    <a:p>
                      <a:pPr algn="ctr"/>
                      <a:r>
                        <a:rPr lang="pt-BR" dirty="0"/>
                        <a:t>DEZEMBRO 2020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4421405"/>
                  </a:ext>
                </a:extLst>
              </a:tr>
              <a:tr h="405962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Cavalheiros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1.043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1322935"/>
                  </a:ext>
                </a:extLst>
              </a:tr>
              <a:tr h="405962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Damas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7444536"/>
                  </a:ext>
                </a:extLst>
              </a:tr>
              <a:tr h="405962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Juvenil – 13 a 18 anos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5785935"/>
                  </a:ext>
                </a:extLst>
              </a:tr>
              <a:tr h="405962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Juvenil até 12 anos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1118236"/>
                  </a:ext>
                </a:extLst>
              </a:tr>
              <a:tr h="405962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1.299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9705889"/>
                  </a:ext>
                </a:extLst>
              </a:tr>
            </a:tbl>
          </a:graphicData>
        </a:graphic>
      </p:graphicFrame>
      <p:sp>
        <p:nvSpPr>
          <p:cNvPr id="11" name="CaixaDeTexto 10">
            <a:extLst>
              <a:ext uri="{FF2B5EF4-FFF2-40B4-BE49-F238E27FC236}">
                <a16:creationId xmlns:a16="http://schemas.microsoft.com/office/drawing/2014/main" id="{5C38AC22-37CF-47BD-B4C0-EDF2177492E0}"/>
              </a:ext>
            </a:extLst>
          </p:cNvPr>
          <p:cNvSpPr txBox="1"/>
          <p:nvPr/>
        </p:nvSpPr>
        <p:spPr>
          <a:xfrm>
            <a:off x="803141" y="1568627"/>
            <a:ext cx="2964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pt-BR" b="1" dirty="0">
                <a:solidFill>
                  <a:srgbClr val="FF0000"/>
                </a:solidFill>
                <a:latin typeface="Arial Nova" panose="020B0504020202020204" pitchFamily="34" charset="0"/>
              </a:rPr>
              <a:t>Redução de 5,3%</a:t>
            </a:r>
          </a:p>
        </p:txBody>
      </p:sp>
    </p:spTree>
    <p:extLst>
      <p:ext uri="{BB962C8B-B14F-4D97-AF65-F5344CB8AC3E}">
        <p14:creationId xmlns:p14="http://schemas.microsoft.com/office/powerpoint/2010/main" val="2122986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4AEFB32-FEE9-42D7-A04E-053FDF25DB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712" y="78761"/>
            <a:ext cx="890848" cy="921434"/>
          </a:xfrm>
          <a:prstGeom prst="rect">
            <a:avLst/>
          </a:prstGeom>
        </p:spPr>
      </p:pic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4B0459D2-FF33-4F81-99DD-49A5238BC2C8}"/>
              </a:ext>
            </a:extLst>
          </p:cNvPr>
          <p:cNvCxnSpPr>
            <a:cxnSpLocks/>
          </p:cNvCxnSpPr>
          <p:nvPr/>
        </p:nvCxnSpPr>
        <p:spPr>
          <a:xfrm>
            <a:off x="954156" y="1146007"/>
            <a:ext cx="1051692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>
            <a:extLst>
              <a:ext uri="{FF2B5EF4-FFF2-40B4-BE49-F238E27FC236}">
                <a16:creationId xmlns:a16="http://schemas.microsoft.com/office/drawing/2014/main" id="{EEB7BF43-8AA8-4BDA-8B2D-7376291FB409}"/>
              </a:ext>
            </a:extLst>
          </p:cNvPr>
          <p:cNvSpPr txBox="1"/>
          <p:nvPr/>
        </p:nvSpPr>
        <p:spPr>
          <a:xfrm flipH="1">
            <a:off x="954156" y="584696"/>
            <a:ext cx="6129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2060"/>
                </a:solidFill>
                <a:latin typeface="Arial Nova" panose="020B0504020202020204" pitchFamily="34" charset="0"/>
              </a:rPr>
              <a:t>Contas FPCG Balanço Patrimonial </a:t>
            </a:r>
          </a:p>
          <a:p>
            <a:endParaRPr lang="pt-BR" sz="2400" b="1" dirty="0">
              <a:solidFill>
                <a:srgbClr val="002060"/>
              </a:solidFill>
              <a:latin typeface="Arial Nova" panose="020B0504020202020204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954156" y="1707319"/>
            <a:ext cx="45714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ATIVO CIRCULANTE</a:t>
            </a:r>
          </a:p>
          <a:p>
            <a:r>
              <a:rPr lang="pt-BR" dirty="0">
                <a:solidFill>
                  <a:srgbClr val="000000"/>
                </a:solidFill>
                <a:latin typeface="Arial Narrow" panose="020B0606020202030204" pitchFamily="34" charset="0"/>
              </a:rPr>
              <a:t>Caixa e equivalentes de caixa – Próprios 	343.011</a:t>
            </a:r>
          </a:p>
          <a:p>
            <a:r>
              <a:rPr lang="pt-BR" dirty="0">
                <a:solidFill>
                  <a:srgbClr val="000000"/>
                </a:solidFill>
                <a:latin typeface="Arial Narrow" panose="020B0606020202030204" pitchFamily="34" charset="0"/>
              </a:rPr>
              <a:t>Caixa e equivalentes de caixa – Projetos	125.253</a:t>
            </a:r>
          </a:p>
          <a:p>
            <a:r>
              <a:rPr lang="pt-BR" dirty="0">
                <a:solidFill>
                  <a:srgbClr val="000000"/>
                </a:solidFill>
                <a:latin typeface="Arial Narrow" panose="020B0606020202030204" pitchFamily="34" charset="0"/>
              </a:rPr>
              <a:t>Outros créditos			       163</a:t>
            </a:r>
          </a:p>
          <a:p>
            <a:r>
              <a:rPr lang="pt-BR" dirty="0">
                <a:solidFill>
                  <a:srgbClr val="000000"/>
                </a:solidFill>
                <a:latin typeface="Arial Narrow" panose="020B0606020202030204" pitchFamily="34" charset="0"/>
              </a:rPr>
              <a:t>				</a:t>
            </a:r>
            <a:r>
              <a:rPr lang="pt-BR" b="1" dirty="0">
                <a:solidFill>
                  <a:srgbClr val="000000"/>
                </a:solidFill>
                <a:latin typeface="Arial Narrow" panose="020B0606020202030204" pitchFamily="34" charset="0"/>
              </a:rPr>
              <a:t>468.427</a:t>
            </a:r>
            <a:endParaRPr lang="pt-BR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endParaRPr lang="pt-BR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r>
              <a:rPr lang="pt-BR" dirty="0">
                <a:solidFill>
                  <a:srgbClr val="000000"/>
                </a:solidFill>
                <a:latin typeface="Arial Narrow" panose="020B0606020202030204" pitchFamily="34" charset="0"/>
              </a:rPr>
              <a:t>NÃO CIRCULANTE</a:t>
            </a:r>
          </a:p>
          <a:p>
            <a:r>
              <a:rPr lang="pt-BR" dirty="0">
                <a:solidFill>
                  <a:srgbClr val="000000"/>
                </a:solidFill>
                <a:latin typeface="Arial Narrow" panose="020B0606020202030204" pitchFamily="34" charset="0"/>
              </a:rPr>
              <a:t>Imobilizado Próprio			267.996</a:t>
            </a:r>
          </a:p>
          <a:p>
            <a:r>
              <a:rPr lang="pt-BR" dirty="0">
                <a:solidFill>
                  <a:srgbClr val="000000"/>
                </a:solidFill>
                <a:latin typeface="Arial Narrow" panose="020B0606020202030204" pitchFamily="34" charset="0"/>
              </a:rPr>
              <a:t>				</a:t>
            </a:r>
            <a:r>
              <a:rPr lang="pt-BR" b="1" dirty="0">
                <a:solidFill>
                  <a:srgbClr val="000000"/>
                </a:solidFill>
                <a:latin typeface="Arial Narrow" panose="020B0606020202030204" pitchFamily="34" charset="0"/>
              </a:rPr>
              <a:t>267.996</a:t>
            </a:r>
          </a:p>
          <a:p>
            <a:r>
              <a:rPr lang="pt-BR" dirty="0">
                <a:solidFill>
                  <a:srgbClr val="000000"/>
                </a:solidFill>
                <a:latin typeface="Arial Narrow" panose="020B0606020202030204" pitchFamily="34" charset="0"/>
              </a:rPr>
              <a:t>		</a:t>
            </a:r>
          </a:p>
          <a:p>
            <a:r>
              <a:rPr lang="pt-BR" dirty="0">
                <a:solidFill>
                  <a:srgbClr val="000000"/>
                </a:solidFill>
                <a:latin typeface="Arial Narrow" panose="020B0606020202030204" pitchFamily="34" charset="0"/>
              </a:rPr>
              <a:t>Total do Ativo			</a:t>
            </a:r>
            <a:r>
              <a:rPr lang="pt-BR" b="1" dirty="0">
                <a:solidFill>
                  <a:srgbClr val="000000"/>
                </a:solidFill>
                <a:latin typeface="Arial Narrow" panose="020B0606020202030204" pitchFamily="34" charset="0"/>
              </a:rPr>
              <a:t>736.423</a:t>
            </a:r>
            <a:endParaRPr lang="pt-BR" b="1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1724330" y="1236586"/>
            <a:ext cx="8617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000000"/>
                </a:solidFill>
                <a:latin typeface="Arial Nova" panose="020B0504020202020204" pitchFamily="34" charset="0"/>
              </a:rPr>
              <a:t>BALANÇO PATRIMONIAL ENCERRADO EM 31 DE DEZEMBRO DE 2020</a:t>
            </a:r>
          </a:p>
          <a:p>
            <a:endParaRPr lang="pt-BR" dirty="0">
              <a:latin typeface="Arial Nova" panose="020B0504020202020204" pitchFamily="34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682580" y="5228823"/>
            <a:ext cx="1050916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100" dirty="0">
                <a:latin typeface="Arial Nova" panose="020B0504020202020204" pitchFamily="34" charset="0"/>
              </a:rPr>
              <a:t>Caixa e Equivalentes de Caixa – Recursos Próprios. Incluem o caixa, os depósitos bancários e as aplicações financeiras que são demonstradas ao custo, acrescidos dos rendimentos auferidos de acordo com as taxas pactuadas com as instituições financeiras, calculadas pro rata e apropriadas mensalmente, e representam as disponibilidades da instituição – FEDERAÇÃO PARANAENSE E CATARINENSE DE GOLFE.</a:t>
            </a:r>
          </a:p>
          <a:p>
            <a:pPr algn="just"/>
            <a:r>
              <a:rPr lang="pt-BR" sz="1100" dirty="0">
                <a:latin typeface="Arial Nova" panose="020B0504020202020204" pitchFamily="34" charset="0"/>
              </a:rPr>
              <a:t>O imobilizado, é composto de computadores e periféricos, móveis e utensílios, máquinas e equipamentos, é mensurado pelo seu custo histórico, menos depreciação acumulada. </a:t>
            </a:r>
          </a:p>
        </p:txBody>
      </p:sp>
    </p:spTree>
    <p:extLst>
      <p:ext uri="{BB962C8B-B14F-4D97-AF65-F5344CB8AC3E}">
        <p14:creationId xmlns:p14="http://schemas.microsoft.com/office/powerpoint/2010/main" val="133656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4AEFB32-FEE9-42D7-A04E-053FDF25DB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712" y="78761"/>
            <a:ext cx="890848" cy="921434"/>
          </a:xfrm>
          <a:prstGeom prst="rect">
            <a:avLst/>
          </a:prstGeom>
        </p:spPr>
      </p:pic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4B0459D2-FF33-4F81-99DD-49A5238BC2C8}"/>
              </a:ext>
            </a:extLst>
          </p:cNvPr>
          <p:cNvCxnSpPr>
            <a:cxnSpLocks/>
          </p:cNvCxnSpPr>
          <p:nvPr/>
        </p:nvCxnSpPr>
        <p:spPr>
          <a:xfrm>
            <a:off x="954156" y="1146007"/>
            <a:ext cx="1051692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>
            <a:extLst>
              <a:ext uri="{FF2B5EF4-FFF2-40B4-BE49-F238E27FC236}">
                <a16:creationId xmlns:a16="http://schemas.microsoft.com/office/drawing/2014/main" id="{EEB7BF43-8AA8-4BDA-8B2D-7376291FB409}"/>
              </a:ext>
            </a:extLst>
          </p:cNvPr>
          <p:cNvSpPr txBox="1"/>
          <p:nvPr/>
        </p:nvSpPr>
        <p:spPr>
          <a:xfrm flipH="1">
            <a:off x="954156" y="584696"/>
            <a:ext cx="6129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2060"/>
                </a:solidFill>
                <a:latin typeface="Arial Nova" panose="020B0504020202020204" pitchFamily="34" charset="0"/>
              </a:rPr>
              <a:t>Contas FPCG Balanço Patrimonial </a:t>
            </a:r>
          </a:p>
          <a:p>
            <a:endParaRPr lang="pt-BR" sz="2400" b="1" dirty="0">
              <a:solidFill>
                <a:srgbClr val="002060"/>
              </a:solidFill>
              <a:latin typeface="Arial Nova" panose="020B0504020202020204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954156" y="1727506"/>
            <a:ext cx="52668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rial Narrow" panose="020B0606020202030204" pitchFamily="34" charset="0"/>
              </a:rPr>
              <a:t>PASSIVO CIRCULANTE</a:t>
            </a:r>
          </a:p>
          <a:p>
            <a:r>
              <a:rPr lang="pt-BR" dirty="0">
                <a:latin typeface="Arial Narrow" panose="020B0606020202030204" pitchFamily="34" charset="0"/>
              </a:rPr>
              <a:t>Fornecedores			    1.914</a:t>
            </a:r>
          </a:p>
          <a:p>
            <a:r>
              <a:rPr lang="pt-BR" dirty="0">
                <a:latin typeface="Arial Narrow" panose="020B0606020202030204" pitchFamily="34" charset="0"/>
              </a:rPr>
              <a:t>Obrigações sociais			    4.676	       </a:t>
            </a:r>
          </a:p>
          <a:p>
            <a:r>
              <a:rPr lang="pt-BR" dirty="0">
                <a:latin typeface="Arial Narrow" panose="020B0606020202030204" pitchFamily="34" charset="0"/>
              </a:rPr>
              <a:t>Obrigações Tributárias		       420</a:t>
            </a:r>
          </a:p>
          <a:p>
            <a:r>
              <a:rPr lang="pt-BR" dirty="0">
                <a:latin typeface="Arial Narrow" panose="020B0606020202030204" pitchFamily="34" charset="0"/>
              </a:rPr>
              <a:t>Outras contas a pagar		     4.187</a:t>
            </a:r>
          </a:p>
          <a:p>
            <a:r>
              <a:rPr lang="pt-BR" dirty="0">
                <a:latin typeface="Arial Narrow" panose="020B0606020202030204" pitchFamily="34" charset="0"/>
              </a:rPr>
              <a:t>				   </a:t>
            </a:r>
            <a:r>
              <a:rPr lang="pt-BR" b="1" dirty="0">
                <a:latin typeface="Arial Narrow" panose="020B0606020202030204" pitchFamily="34" charset="0"/>
              </a:rPr>
              <a:t>11.197</a:t>
            </a:r>
          </a:p>
          <a:p>
            <a:r>
              <a:rPr lang="pt-BR" dirty="0">
                <a:latin typeface="Arial Narrow" panose="020B0606020202030204" pitchFamily="34" charset="0"/>
              </a:rPr>
              <a:t>PATRIMÔNIO SOCIAL</a:t>
            </a:r>
          </a:p>
          <a:p>
            <a:r>
              <a:rPr lang="pt-BR" dirty="0">
                <a:latin typeface="Arial Narrow" panose="020B0606020202030204" pitchFamily="34" charset="0"/>
              </a:rPr>
              <a:t>Patrimônio Social			388.973</a:t>
            </a:r>
          </a:p>
          <a:p>
            <a:r>
              <a:rPr lang="pt-BR" dirty="0">
                <a:latin typeface="Arial Narrow" panose="020B0606020202030204" pitchFamily="34" charset="0"/>
              </a:rPr>
              <a:t>Déficit do período			336.252</a:t>
            </a:r>
          </a:p>
          <a:p>
            <a:r>
              <a:rPr lang="pt-BR" dirty="0">
                <a:latin typeface="Arial Narrow" panose="020B0606020202030204" pitchFamily="34" charset="0"/>
              </a:rPr>
              <a:t>				</a:t>
            </a:r>
            <a:r>
              <a:rPr lang="pt-BR" b="1" dirty="0">
                <a:latin typeface="Arial Narrow" panose="020B0606020202030204" pitchFamily="34" charset="0"/>
              </a:rPr>
              <a:t>725.225</a:t>
            </a:r>
          </a:p>
          <a:p>
            <a:r>
              <a:rPr lang="pt-BR" dirty="0">
                <a:latin typeface="Arial Narrow" panose="020B0606020202030204" pitchFamily="34" charset="0"/>
              </a:rPr>
              <a:t>Total do passivo e patrimônio social	</a:t>
            </a:r>
            <a:r>
              <a:rPr lang="pt-BR" b="1" dirty="0">
                <a:latin typeface="Arial Narrow" panose="020B0606020202030204" pitchFamily="34" charset="0"/>
              </a:rPr>
              <a:t>736.423</a:t>
            </a:r>
          </a:p>
          <a:p>
            <a:endParaRPr lang="pt-BR" dirty="0"/>
          </a:p>
        </p:txBody>
      </p:sp>
      <p:cxnSp>
        <p:nvCxnSpPr>
          <p:cNvPr id="18" name="Conector reto 17"/>
          <p:cNvCxnSpPr/>
          <p:nvPr/>
        </p:nvCxnSpPr>
        <p:spPr>
          <a:xfrm>
            <a:off x="4713668" y="3157191"/>
            <a:ext cx="7856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/>
          <p:cNvSpPr txBox="1"/>
          <p:nvPr/>
        </p:nvSpPr>
        <p:spPr>
          <a:xfrm>
            <a:off x="1724330" y="1236586"/>
            <a:ext cx="8617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000000"/>
                </a:solidFill>
                <a:latin typeface="Arial Nova" panose="020B0504020202020204" pitchFamily="34" charset="0"/>
              </a:rPr>
              <a:t>BALANÇO PATRIMONIAL ENCERRADO EM 31 DE DEZEMBRO DE 2020</a:t>
            </a:r>
            <a:endParaRPr lang="pt-BR" dirty="0">
              <a:latin typeface="Arial Nova" panose="020B05040202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954155" y="5621414"/>
            <a:ext cx="10516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100" dirty="0"/>
              <a:t>Passivos circulantes e não circulantes, são demonstrados pelos valores conhecidos ou calculáveis, acrescidos, quando aplicável, dos correspondentes encargos, variações monetárias e/ou cambiais incorridas até a data do balanço.</a:t>
            </a:r>
          </a:p>
          <a:p>
            <a:endParaRPr lang="pt-BR" dirty="0"/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E5AFBFD6-3495-409D-9D4A-1C847CC8E0FE}"/>
              </a:ext>
            </a:extLst>
          </p:cNvPr>
          <p:cNvCxnSpPr/>
          <p:nvPr/>
        </p:nvCxnSpPr>
        <p:spPr>
          <a:xfrm>
            <a:off x="4713668" y="4501183"/>
            <a:ext cx="7856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5631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4AEFB32-FEE9-42D7-A04E-053FDF25DB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712" y="78761"/>
            <a:ext cx="890848" cy="921434"/>
          </a:xfrm>
          <a:prstGeom prst="rect">
            <a:avLst/>
          </a:prstGeom>
        </p:spPr>
      </p:pic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4B0459D2-FF33-4F81-99DD-49A5238BC2C8}"/>
              </a:ext>
            </a:extLst>
          </p:cNvPr>
          <p:cNvCxnSpPr>
            <a:cxnSpLocks/>
          </p:cNvCxnSpPr>
          <p:nvPr/>
        </p:nvCxnSpPr>
        <p:spPr>
          <a:xfrm>
            <a:off x="954156" y="1146007"/>
            <a:ext cx="1051692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>
            <a:extLst>
              <a:ext uri="{FF2B5EF4-FFF2-40B4-BE49-F238E27FC236}">
                <a16:creationId xmlns:a16="http://schemas.microsoft.com/office/drawing/2014/main" id="{EEB7BF43-8AA8-4BDA-8B2D-7376291FB409}"/>
              </a:ext>
            </a:extLst>
          </p:cNvPr>
          <p:cNvSpPr txBox="1"/>
          <p:nvPr/>
        </p:nvSpPr>
        <p:spPr>
          <a:xfrm flipH="1">
            <a:off x="954156" y="539478"/>
            <a:ext cx="6129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2060"/>
                </a:solidFill>
                <a:latin typeface="Arial Nova" panose="020B0504020202020204" pitchFamily="34" charset="0"/>
              </a:rPr>
              <a:t>Contas FPCG - DRE</a:t>
            </a:r>
          </a:p>
          <a:p>
            <a:endParaRPr lang="pt-BR" sz="2400" b="1" dirty="0">
              <a:solidFill>
                <a:srgbClr val="002060"/>
              </a:solidFill>
              <a:latin typeface="Arial Nova" panose="020B05040202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954156" y="5670323"/>
            <a:ext cx="108944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100" dirty="0"/>
              <a:t>Taxas de filiação representa, do total arrecadado no ano, com mensalidades dos clubes federados.</a:t>
            </a:r>
          </a:p>
          <a:p>
            <a:pPr algn="just"/>
            <a:r>
              <a:rPr lang="pt-BR" sz="1100" dirty="0"/>
              <a:t>Patrocinadores: Alíquotas mensais, contratos anuais. Pode haver pequena variação de recebimento de acordo com o prazo do contrato. Outras receitas são a somatória de reembolsos durante o ano: aluguel maquinário, etc.</a:t>
            </a:r>
          </a:p>
          <a:p>
            <a:pPr algn="just"/>
            <a:r>
              <a:rPr lang="pt-BR" sz="1100" dirty="0"/>
              <a:t>*Projetos: Abertura de conta no Banco do Brasil exclusiva para uso de projeto com verba incentivada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954156" y="1535240"/>
            <a:ext cx="861391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Arial Narrow" panose="020B0606020202030204" pitchFamily="34" charset="0"/>
              </a:rPr>
              <a:t>DEMONSTRAÇÃO DO SUPERÁVIT/DÉFICIT DO EXERCÍCIO EM 31 DE DEZEMBRO DE 2020</a:t>
            </a:r>
          </a:p>
          <a:p>
            <a:endParaRPr lang="pt-BR" dirty="0">
              <a:latin typeface="Arial Narrow" panose="020B0606020202030204" pitchFamily="34" charset="0"/>
            </a:endParaRPr>
          </a:p>
          <a:p>
            <a:r>
              <a:rPr lang="pt-BR" b="1" dirty="0">
                <a:latin typeface="Arial Narrow" panose="020B0606020202030204" pitchFamily="34" charset="0"/>
              </a:rPr>
              <a:t>RECEITAS	</a:t>
            </a:r>
            <a:r>
              <a:rPr lang="pt-BR" dirty="0">
                <a:latin typeface="Arial Narrow" panose="020B0606020202030204" pitchFamily="34" charset="0"/>
              </a:rPr>
              <a:t>			</a:t>
            </a:r>
          </a:p>
          <a:p>
            <a:r>
              <a:rPr lang="pt-BR" dirty="0">
                <a:latin typeface="Arial Narrow" panose="020B0606020202030204" pitchFamily="34" charset="0"/>
              </a:rPr>
              <a:t>Taxa de Filiação – Clubes		865.995</a:t>
            </a:r>
          </a:p>
          <a:p>
            <a:r>
              <a:rPr lang="pt-BR" dirty="0">
                <a:latin typeface="Arial Narrow" panose="020B0606020202030204" pitchFamily="34" charset="0"/>
              </a:rPr>
              <a:t>Patrocínios 			  14.584</a:t>
            </a:r>
          </a:p>
          <a:p>
            <a:r>
              <a:rPr lang="pt-BR" dirty="0">
                <a:latin typeface="Arial Narrow" panose="020B0606020202030204" pitchFamily="34" charset="0"/>
              </a:rPr>
              <a:t>Outras Receitas			  26.433</a:t>
            </a:r>
          </a:p>
          <a:p>
            <a:r>
              <a:rPr lang="pt-BR" dirty="0">
                <a:latin typeface="Arial Narrow" panose="020B0606020202030204" pitchFamily="34" charset="0"/>
              </a:rPr>
              <a:t>Novos Atletas CBGolfe/R&amp;A		  31.790</a:t>
            </a:r>
          </a:p>
          <a:p>
            <a:r>
              <a:rPr lang="pt-BR" dirty="0">
                <a:latin typeface="Arial Narrow" panose="020B0606020202030204" pitchFamily="34" charset="0"/>
              </a:rPr>
              <a:t>Receita Liquida                                              938.802</a:t>
            </a:r>
          </a:p>
          <a:p>
            <a:endParaRPr lang="pt-BR" dirty="0">
              <a:latin typeface="Arial Narrow" panose="020B0606020202030204" pitchFamily="34" charset="0"/>
            </a:endParaRPr>
          </a:p>
          <a:p>
            <a:r>
              <a:rPr lang="pt-BR" dirty="0">
                <a:latin typeface="Arial Narrow" panose="020B0606020202030204" pitchFamily="34" charset="0"/>
              </a:rPr>
              <a:t>*Projetos: Banco do Brasil 			 </a:t>
            </a:r>
          </a:p>
          <a:p>
            <a:r>
              <a:rPr lang="pt-BR" dirty="0" err="1">
                <a:latin typeface="Arial Narrow" panose="020B0606020202030204" pitchFamily="34" charset="0"/>
              </a:rPr>
              <a:t>Proesporte</a:t>
            </a:r>
            <a:r>
              <a:rPr lang="pt-BR" dirty="0">
                <a:latin typeface="Arial Narrow" panose="020B0606020202030204" pitchFamily="34" charset="0"/>
              </a:rPr>
              <a:t>			 125.253</a:t>
            </a:r>
          </a:p>
          <a:p>
            <a:r>
              <a:rPr lang="pt-BR" dirty="0">
                <a:latin typeface="Arial Narrow" panose="020B0606020202030204" pitchFamily="34" charset="0"/>
              </a:rPr>
              <a:t>		</a:t>
            </a:r>
          </a:p>
          <a:p>
            <a:r>
              <a:rPr lang="pt-BR" dirty="0"/>
              <a:t>		              	</a:t>
            </a:r>
          </a:p>
          <a:p>
            <a:endParaRPr lang="pt-BR" dirty="0"/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A23B6745-4939-41BD-B50E-2B23783C6B3C}"/>
              </a:ext>
            </a:extLst>
          </p:cNvPr>
          <p:cNvCxnSpPr/>
          <p:nvPr/>
        </p:nvCxnSpPr>
        <p:spPr>
          <a:xfrm>
            <a:off x="4690734" y="3491644"/>
            <a:ext cx="75537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9439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4AEFB32-FEE9-42D7-A04E-053FDF25DB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712" y="78761"/>
            <a:ext cx="890848" cy="921434"/>
          </a:xfrm>
          <a:prstGeom prst="rect">
            <a:avLst/>
          </a:prstGeom>
        </p:spPr>
      </p:pic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4B0459D2-FF33-4F81-99DD-49A5238BC2C8}"/>
              </a:ext>
            </a:extLst>
          </p:cNvPr>
          <p:cNvCxnSpPr>
            <a:cxnSpLocks/>
          </p:cNvCxnSpPr>
          <p:nvPr/>
        </p:nvCxnSpPr>
        <p:spPr>
          <a:xfrm>
            <a:off x="954156" y="1146007"/>
            <a:ext cx="1051692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>
            <a:extLst>
              <a:ext uri="{FF2B5EF4-FFF2-40B4-BE49-F238E27FC236}">
                <a16:creationId xmlns:a16="http://schemas.microsoft.com/office/drawing/2014/main" id="{EEB7BF43-8AA8-4BDA-8B2D-7376291FB409}"/>
              </a:ext>
            </a:extLst>
          </p:cNvPr>
          <p:cNvSpPr txBox="1"/>
          <p:nvPr/>
        </p:nvSpPr>
        <p:spPr>
          <a:xfrm flipH="1">
            <a:off x="954156" y="539478"/>
            <a:ext cx="3870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2060"/>
                </a:solidFill>
                <a:latin typeface="Arial Nova" panose="020B0504020202020204" pitchFamily="34" charset="0"/>
              </a:rPr>
              <a:t>Contas FPCG - DRE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068456" y="1390672"/>
            <a:ext cx="795627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Arial Narrow" panose="020B0606020202030204" pitchFamily="34" charset="0"/>
              </a:rPr>
              <a:t>DESPESAS</a:t>
            </a:r>
          </a:p>
          <a:p>
            <a:r>
              <a:rPr lang="pt-BR" dirty="0">
                <a:latin typeface="Arial Narrow" panose="020B0606020202030204" pitchFamily="34" charset="0"/>
              </a:rPr>
              <a:t>Despesas Gerais			</a:t>
            </a:r>
            <a:r>
              <a:rPr lang="pt-BR" dirty="0">
                <a:solidFill>
                  <a:srgbClr val="FF0000"/>
                </a:solidFill>
                <a:latin typeface="Arial Narrow" panose="020B0606020202030204" pitchFamily="34" charset="0"/>
              </a:rPr>
              <a:t>(701.660)</a:t>
            </a:r>
          </a:p>
          <a:p>
            <a:r>
              <a:rPr lang="pt-BR" dirty="0">
                <a:latin typeface="Arial Narrow" panose="020B0606020202030204" pitchFamily="34" charset="0"/>
              </a:rPr>
              <a:t>Resultados dos Eventos: 		 </a:t>
            </a:r>
            <a:r>
              <a:rPr lang="pt-BR" dirty="0">
                <a:solidFill>
                  <a:srgbClr val="FF0000"/>
                </a:solidFill>
                <a:latin typeface="Arial Narrow" panose="020B0606020202030204" pitchFamily="34" charset="0"/>
              </a:rPr>
              <a:t>(21.683)</a:t>
            </a:r>
          </a:p>
          <a:p>
            <a:r>
              <a:rPr lang="pt-BR" dirty="0">
                <a:latin typeface="Arial Narrow" panose="020B0606020202030204" pitchFamily="34" charset="0"/>
              </a:rPr>
              <a:t>Outras Receitas Operacionais:	</a:t>
            </a:r>
          </a:p>
          <a:p>
            <a:r>
              <a:rPr lang="pt-BR" dirty="0">
                <a:latin typeface="Arial Narrow" panose="020B0606020202030204" pitchFamily="34" charset="0"/>
              </a:rPr>
              <a:t>Resultados financeiro:		   </a:t>
            </a:r>
            <a:r>
              <a:rPr lang="pt-BR" dirty="0">
                <a:solidFill>
                  <a:srgbClr val="FF0000"/>
                </a:solidFill>
                <a:latin typeface="Arial Narrow" panose="020B0606020202030204" pitchFamily="34" charset="0"/>
              </a:rPr>
              <a:t>(4.160)</a:t>
            </a:r>
          </a:p>
          <a:p>
            <a:r>
              <a:rPr lang="pt-BR" dirty="0">
                <a:latin typeface="Arial Narrow" panose="020B0606020202030204" pitchFamily="34" charset="0"/>
              </a:rPr>
              <a:t>Total Despesas: 		                 </a:t>
            </a:r>
            <a:r>
              <a:rPr lang="pt-BR" dirty="0">
                <a:solidFill>
                  <a:srgbClr val="FF0000"/>
                </a:solidFill>
                <a:latin typeface="Arial Narrow" panose="020B0606020202030204" pitchFamily="34" charset="0"/>
              </a:rPr>
              <a:t>(727.503)</a:t>
            </a:r>
          </a:p>
          <a:p>
            <a:endParaRPr lang="pt-BR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r>
              <a:rPr lang="pt-BR" dirty="0">
                <a:solidFill>
                  <a:srgbClr val="FF0000"/>
                </a:solidFill>
                <a:latin typeface="Arial Narrow" panose="020B0606020202030204" pitchFamily="34" charset="0"/>
              </a:rPr>
              <a:t>			</a:t>
            </a:r>
            <a:r>
              <a:rPr lang="pt-BR" dirty="0">
                <a:latin typeface="Arial Narrow" panose="020B0606020202030204" pitchFamily="34" charset="0"/>
              </a:rPr>
              <a:t>			</a:t>
            </a:r>
            <a:endParaRPr lang="pt-BR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r>
              <a:rPr lang="pt-BR" sz="2000" dirty="0">
                <a:latin typeface="Arial Narrow" panose="020B0606020202030204" pitchFamily="34" charset="0"/>
              </a:rPr>
              <a:t>Superávit líquido do Exercício:	R$ 211.299,00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851125" y="5473520"/>
            <a:ext cx="111906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100" dirty="0"/>
              <a:t>Despesas gerais compreendem todas as obrigações fixas da FPCG, sendo: Despesa com Pessoal e todos os encargos sobre ela; despesas administrativas onde constam os repasses para a CBGOLFE, e de serviços de terceiros.</a:t>
            </a:r>
          </a:p>
          <a:p>
            <a:pPr algn="just"/>
            <a:r>
              <a:rPr lang="pt-BR" sz="1100" dirty="0"/>
              <a:t>Resultado dos Eventos organizados pela FPCG válidos para os Ranking Nacional e Estadual bem como, eventos internacionais. A FPCG também enviou equipe técnica para todos os eventos válidos para os rankings Estadual.</a:t>
            </a:r>
          </a:p>
        </p:txBody>
      </p:sp>
    </p:spTree>
    <p:extLst>
      <p:ext uri="{BB962C8B-B14F-4D97-AF65-F5344CB8AC3E}">
        <p14:creationId xmlns:p14="http://schemas.microsoft.com/office/powerpoint/2010/main" val="4119310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4AEFB32-FEE9-42D7-A04E-053FDF25DB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712" y="78761"/>
            <a:ext cx="890848" cy="921434"/>
          </a:xfrm>
          <a:prstGeom prst="rect">
            <a:avLst/>
          </a:prstGeom>
        </p:spPr>
      </p:pic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4B0459D2-FF33-4F81-99DD-49A5238BC2C8}"/>
              </a:ext>
            </a:extLst>
          </p:cNvPr>
          <p:cNvCxnSpPr>
            <a:cxnSpLocks/>
          </p:cNvCxnSpPr>
          <p:nvPr/>
        </p:nvCxnSpPr>
        <p:spPr>
          <a:xfrm>
            <a:off x="954156" y="1146007"/>
            <a:ext cx="1051692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>
            <a:extLst>
              <a:ext uri="{FF2B5EF4-FFF2-40B4-BE49-F238E27FC236}">
                <a16:creationId xmlns:a16="http://schemas.microsoft.com/office/drawing/2014/main" id="{EEB7BF43-8AA8-4BDA-8B2D-7376291FB409}"/>
              </a:ext>
            </a:extLst>
          </p:cNvPr>
          <p:cNvSpPr txBox="1"/>
          <p:nvPr/>
        </p:nvSpPr>
        <p:spPr>
          <a:xfrm flipH="1">
            <a:off x="954156" y="539478"/>
            <a:ext cx="3870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2060"/>
                </a:solidFill>
                <a:latin typeface="Arial Nova" panose="020B0504020202020204" pitchFamily="34" charset="0"/>
              </a:rPr>
              <a:t>Saldos de caixa - FPCG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CFB3063-C563-49D3-AEEA-FF2562F195D1}"/>
              </a:ext>
            </a:extLst>
          </p:cNvPr>
          <p:cNvSpPr txBox="1"/>
          <p:nvPr/>
        </p:nvSpPr>
        <p:spPr>
          <a:xfrm>
            <a:off x="1045559" y="1907597"/>
            <a:ext cx="940215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rial Narrow" panose="020B0606020202030204" pitchFamily="34" charset="0"/>
              </a:rPr>
              <a:t>Saldos em 31 de dezembro de 2020</a:t>
            </a:r>
          </a:p>
          <a:p>
            <a:endParaRPr lang="pt-BR" dirty="0">
              <a:latin typeface="Arial Narrow" panose="020B060602020203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dirty="0">
                <a:latin typeface="Arial Narrow" panose="020B0606020202030204" pitchFamily="34" charset="0"/>
              </a:rPr>
              <a:t>CONTA APLICAÇÃO / MOVIMENTO			R$ 254.204,42 </a:t>
            </a:r>
          </a:p>
          <a:p>
            <a:pPr>
              <a:lnSpc>
                <a:spcPct val="150000"/>
              </a:lnSpc>
            </a:pPr>
            <a:r>
              <a:rPr lang="pt-BR" dirty="0">
                <a:latin typeface="Arial Narrow" panose="020B0606020202030204" pitchFamily="34" charset="0"/>
              </a:rPr>
              <a:t>FUNDO DE RESERVA				R$ 82.213,52</a:t>
            </a:r>
          </a:p>
          <a:p>
            <a:endParaRPr lang="pt-BR" dirty="0">
              <a:latin typeface="Arial Narrow" panose="020B0606020202030204" pitchFamily="34" charset="0"/>
            </a:endParaRPr>
          </a:p>
          <a:p>
            <a:r>
              <a:rPr lang="pt-BR" dirty="0">
                <a:latin typeface="Arial Narrow" panose="020B0606020202030204" pitchFamily="34" charset="0"/>
              </a:rPr>
              <a:t>TOTAL:						R$ 336.417,94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954156" y="5537916"/>
            <a:ext cx="10611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/>
              <a:t>A FPCG adota o sistema de aplicação automática em todos os valores disponíveis na conta movimento, assim, o valor é baixado automaticamente da conta para pagamentos. Possui uma conta poupança, na qual os valores representam o total disponível do fundo de reserva.</a:t>
            </a:r>
          </a:p>
          <a:p>
            <a:pPr algn="just"/>
            <a:r>
              <a:rPr lang="pt-BR" sz="1200" dirty="0"/>
              <a:t>O valor acima representa todos os recursos da FPCG em 31/12/2020</a:t>
            </a:r>
          </a:p>
        </p:txBody>
      </p:sp>
    </p:spTree>
    <p:extLst>
      <p:ext uri="{BB962C8B-B14F-4D97-AF65-F5344CB8AC3E}">
        <p14:creationId xmlns:p14="http://schemas.microsoft.com/office/powerpoint/2010/main" val="21377933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22911</TotalTime>
  <Words>1558</Words>
  <Application>Microsoft Office PowerPoint</Application>
  <PresentationFormat>Widescreen</PresentationFormat>
  <Paragraphs>214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5" baseType="lpstr">
      <vt:lpstr>Arial</vt:lpstr>
      <vt:lpstr>Arial Narrow</vt:lpstr>
      <vt:lpstr>Arial Nova</vt:lpstr>
      <vt:lpstr>Calibri</vt:lpstr>
      <vt:lpstr>Calibri Light</vt:lpstr>
      <vt:lpstr>Century Gothic</vt:lpstr>
      <vt:lpstr>Wingdings</vt:lpstr>
      <vt:lpstr>Tema do Office</vt:lpstr>
      <vt:lpstr>    Fonte de recursos  Apresentação das atividades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   Fonte de recursos  Apresentação das atividades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Relatórios de atividades 2019</dc:title>
  <dc:creator>Enzo Miyamura</dc:creator>
  <cp:lastModifiedBy>Enzo Miyamura</cp:lastModifiedBy>
  <cp:revision>154</cp:revision>
  <dcterms:created xsi:type="dcterms:W3CDTF">2020-06-01T12:26:10Z</dcterms:created>
  <dcterms:modified xsi:type="dcterms:W3CDTF">2021-04-27T18:27:16Z</dcterms:modified>
</cp:coreProperties>
</file>